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59"/>
  </p:notesMasterIdLst>
  <p:handoutMasterIdLst>
    <p:handoutMasterId r:id="rId60"/>
  </p:handoutMasterIdLst>
  <p:sldIdLst>
    <p:sldId id="1245" r:id="rId2"/>
    <p:sldId id="1244" r:id="rId3"/>
    <p:sldId id="895" r:id="rId4"/>
    <p:sldId id="897" r:id="rId5"/>
    <p:sldId id="1031" r:id="rId6"/>
    <p:sldId id="898" r:id="rId7"/>
    <p:sldId id="1032" r:id="rId8"/>
    <p:sldId id="899" r:id="rId9"/>
    <p:sldId id="900" r:id="rId10"/>
    <p:sldId id="906" r:id="rId11"/>
    <p:sldId id="903" r:id="rId12"/>
    <p:sldId id="907" r:id="rId13"/>
    <p:sldId id="1033" r:id="rId14"/>
    <p:sldId id="1047" r:id="rId15"/>
    <p:sldId id="1034" r:id="rId16"/>
    <p:sldId id="1214" r:id="rId17"/>
    <p:sldId id="1236" r:id="rId18"/>
    <p:sldId id="1235" r:id="rId19"/>
    <p:sldId id="1035" r:id="rId20"/>
    <p:sldId id="1246" r:id="rId21"/>
    <p:sldId id="1049" r:id="rId22"/>
    <p:sldId id="1050" r:id="rId23"/>
    <p:sldId id="1198" r:id="rId24"/>
    <p:sldId id="1199" r:id="rId25"/>
    <p:sldId id="1056" r:id="rId26"/>
    <p:sldId id="1057" r:id="rId27"/>
    <p:sldId id="1058" r:id="rId28"/>
    <p:sldId id="1059" r:id="rId29"/>
    <p:sldId id="1052" r:id="rId30"/>
    <p:sldId id="1053" r:id="rId31"/>
    <p:sldId id="1054" r:id="rId32"/>
    <p:sldId id="1055" r:id="rId33"/>
    <p:sldId id="1061" r:id="rId34"/>
    <p:sldId id="1062" r:id="rId35"/>
    <p:sldId id="1247" r:id="rId36"/>
    <p:sldId id="1063" r:id="rId37"/>
    <p:sldId id="1064" r:id="rId38"/>
    <p:sldId id="1065" r:id="rId39"/>
    <p:sldId id="1087" r:id="rId40"/>
    <p:sldId id="1066" r:id="rId41"/>
    <p:sldId id="1071" r:id="rId42"/>
    <p:sldId id="1073" r:id="rId43"/>
    <p:sldId id="1074" r:id="rId44"/>
    <p:sldId id="1075" r:id="rId45"/>
    <p:sldId id="1076" r:id="rId46"/>
    <p:sldId id="1248" r:id="rId47"/>
    <p:sldId id="1077" r:id="rId48"/>
    <p:sldId id="1078" r:id="rId49"/>
    <p:sldId id="1088" r:id="rId50"/>
    <p:sldId id="1081" r:id="rId51"/>
    <p:sldId id="1084" r:id="rId52"/>
    <p:sldId id="1083" r:id="rId53"/>
    <p:sldId id="1090" r:id="rId54"/>
    <p:sldId id="1085" r:id="rId55"/>
    <p:sldId id="1091" r:id="rId56"/>
    <p:sldId id="1086" r:id="rId57"/>
    <p:sldId id="1046" r:id="rId58"/>
  </p:sldIdLst>
  <p:sldSz cx="9144000" cy="6858000" type="screen4x3"/>
  <p:notesSz cx="7099300" cy="10234613"/>
  <p:defaultTex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4">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000000"/>
    <a:srgbClr val="FF0000"/>
    <a:srgbClr val="FFFF00"/>
    <a:srgbClr val="FF66FF"/>
    <a:srgbClr val="FF00FF"/>
    <a:srgbClr val="8FFFFF"/>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0" autoAdjust="0"/>
    <p:restoredTop sz="86213" autoAdjust="0"/>
  </p:normalViewPr>
  <p:slideViewPr>
    <p:cSldViewPr>
      <p:cViewPr varScale="1">
        <p:scale>
          <a:sx n="79" d="100"/>
          <a:sy n="79" d="100"/>
        </p:scale>
        <p:origin x="2224" y="200"/>
      </p:cViewPr>
      <p:guideLst>
        <p:guide orient="horz" pos="2160"/>
        <p:guide pos="2924"/>
      </p:guideLst>
    </p:cSldViewPr>
  </p:slideViewPr>
  <p:outlineViewPr>
    <p:cViewPr>
      <p:scale>
        <a:sx n="33" d="100"/>
        <a:sy n="33" d="100"/>
      </p:scale>
      <p:origin x="0" y="0"/>
    </p:cViewPr>
    <p:sldLst>
      <p:sld r:id="rId1" collapse="1"/>
      <p:sld r:id="rId2" collapse="1"/>
      <p:sld r:id="rId3"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1" d="100"/>
          <a:sy n="91" d="100"/>
        </p:scale>
        <p:origin x="-3979" y="-82"/>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s>
</file>

<file path=ppt/_rels/viewProps.xml.rels><?xml version="1.0" encoding="UTF-8" standalone="yes"?>
<Relationships xmlns="http://schemas.openxmlformats.org/package/2006/relationships"><Relationship Id="rId3" Type="http://schemas.openxmlformats.org/officeDocument/2006/relationships/slide" Target="slides/slide48.xml"/><Relationship Id="rId2" Type="http://schemas.openxmlformats.org/officeDocument/2006/relationships/slide" Target="slides/slide47.xml"/><Relationship Id="rId1" Type="http://schemas.openxmlformats.org/officeDocument/2006/relationships/slide" Target="slides/slide4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charset="-122"/>
              </a:defRPr>
            </a:lvl1pPr>
          </a:lstStyle>
          <a:p>
            <a:pPr>
              <a:defRPr/>
            </a:pPr>
            <a:fld id="{BD9EF4A2-F60C-4A3D-8D48-5A195CB810CF}" type="slidenum">
              <a:rPr lang="en-US" altLang="zh-CN"/>
              <a:pPr>
                <a:defRPr/>
              </a:pPr>
              <a:t>‹#›</a:t>
            </a:fld>
            <a:endParaRPr lang="en-US" altLang="zh-CN"/>
          </a:p>
        </p:txBody>
      </p:sp>
    </p:spTree>
    <p:extLst>
      <p:ext uri="{BB962C8B-B14F-4D97-AF65-F5344CB8AC3E}">
        <p14:creationId xmlns:p14="http://schemas.microsoft.com/office/powerpoint/2010/main" val="1117516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charset="-122"/>
              </a:defRPr>
            </a:lvl1pPr>
          </a:lstStyle>
          <a:p>
            <a:pPr>
              <a:defRPr/>
            </a:pPr>
            <a:endParaRPr lang="en-US" altLang="zh-CN"/>
          </a:p>
        </p:txBody>
      </p:sp>
      <p:sp>
        <p:nvSpPr>
          <p:cNvPr id="133124"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charset="-122"/>
              </a:defRPr>
            </a:lvl1pPr>
          </a:lstStyle>
          <a:p>
            <a:pPr>
              <a:defRPr/>
            </a:pPr>
            <a:fld id="{0A180A7C-3078-4D53-A34D-1CEE5ECBA3EC}" type="slidenum">
              <a:rPr lang="en-US" altLang="zh-CN"/>
              <a:pPr>
                <a:defRPr/>
              </a:pPr>
              <a:t>‹#›</a:t>
            </a:fld>
            <a:endParaRPr lang="en-US" altLang="zh-CN"/>
          </a:p>
        </p:txBody>
      </p:sp>
    </p:spTree>
    <p:extLst>
      <p:ext uri="{BB962C8B-B14F-4D97-AF65-F5344CB8AC3E}">
        <p14:creationId xmlns:p14="http://schemas.microsoft.com/office/powerpoint/2010/main" val="491105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hxzxs.cn/wiki/index.php?doc-view-734"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www.hxzxs.cn/wiki/index.php?doc-view-387"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根据</a:t>
            </a:r>
            <a:r>
              <a:rPr kumimoji="1" lang="en-US" altLang="zh-CN" dirty="0"/>
              <a:t>1980</a:t>
            </a:r>
            <a:r>
              <a:rPr kumimoji="1" lang="zh-CN" altLang="en-US" dirty="0"/>
              <a:t>年中国化学会无机专业委员会制订的汉语命名原则</a:t>
            </a:r>
            <a:r>
              <a:rPr kumimoji="1" lang="en-US" altLang="zh-CN" dirty="0"/>
              <a:t>.</a:t>
            </a:r>
            <a:r>
              <a:rPr kumimoji="1" lang="zh-CN" altLang="en-US" dirty="0"/>
              <a:t>简要介绍如下</a:t>
            </a:r>
            <a:r>
              <a:rPr kumimoji="1" lang="en-US" altLang="zh-CN" dirty="0"/>
              <a:t>. </a:t>
            </a:r>
            <a:r>
              <a:rPr kumimoji="1" lang="zh-CN" altLang="en-US" dirty="0"/>
              <a:t>整个配合物的命名 整个配合物的命名与无机物命名规则相同</a:t>
            </a:r>
            <a:r>
              <a:rPr kumimoji="1" lang="en-US" altLang="zh-CN" dirty="0"/>
              <a:t>,</a:t>
            </a:r>
            <a:r>
              <a:rPr kumimoji="1" lang="zh-CN" altLang="en-US" dirty="0"/>
              <a:t>如果配合物中的酸根是一个简单的阴离子</a:t>
            </a:r>
            <a:r>
              <a:rPr kumimoji="1" lang="en-US" altLang="zh-CN" dirty="0"/>
              <a:t>,</a:t>
            </a:r>
            <a:r>
              <a:rPr kumimoji="1" lang="zh-CN" altLang="en-US" dirty="0"/>
              <a:t>则称为某化某</a:t>
            </a:r>
            <a:r>
              <a:rPr kumimoji="1" lang="en-US" altLang="zh-CN" dirty="0"/>
              <a:t>;</a:t>
            </a:r>
            <a:r>
              <a:rPr kumimoji="1" lang="zh-CN" altLang="en-US" dirty="0"/>
              <a:t>如果酸根是一个复杂的阴离子</a:t>
            </a:r>
            <a:r>
              <a:rPr kumimoji="1" lang="en-US" altLang="zh-CN" dirty="0"/>
              <a:t>,</a:t>
            </a:r>
            <a:r>
              <a:rPr kumimoji="1" lang="zh-CN" altLang="en-US" dirty="0"/>
              <a:t>则称为某酸某</a:t>
            </a:r>
            <a:r>
              <a:rPr kumimoji="1" lang="en-US" altLang="zh-CN" dirty="0"/>
              <a:t>.</a:t>
            </a:r>
            <a:endParaRPr kumimoji="1" lang="zh-CN" altLang="en-US" dirty="0"/>
          </a:p>
        </p:txBody>
      </p:sp>
      <p:sp>
        <p:nvSpPr>
          <p:cNvPr id="4" name="灯片编号占位符 3"/>
          <p:cNvSpPr>
            <a:spLocks noGrp="1"/>
          </p:cNvSpPr>
          <p:nvPr>
            <p:ph type="sldNum" sz="quarter" idx="5"/>
          </p:nvPr>
        </p:nvSpPr>
        <p:spPr/>
        <p:txBody>
          <a:bodyPr/>
          <a:lstStyle/>
          <a:p>
            <a:pPr>
              <a:defRPr/>
            </a:pPr>
            <a:fld id="{0A180A7C-3078-4D53-A34D-1CEE5ECBA3EC}" type="slidenum">
              <a:rPr lang="en-US" altLang="zh-CN" smtClean="0"/>
              <a:pPr>
                <a:defRPr/>
              </a:pPr>
              <a:t>12</a:t>
            </a:fld>
            <a:endParaRPr lang="en-US" altLang="zh-CN"/>
          </a:p>
        </p:txBody>
      </p:sp>
    </p:spTree>
    <p:extLst>
      <p:ext uri="{BB962C8B-B14F-4D97-AF65-F5344CB8AC3E}">
        <p14:creationId xmlns:p14="http://schemas.microsoft.com/office/powerpoint/2010/main" val="15386914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0" dirty="0">
                <a:solidFill>
                  <a:schemeClr val="tx1"/>
                </a:solidFill>
                <a:ea typeface="黑体" pitchFamily="2" charset="-122"/>
              </a:rPr>
              <a:t>Pauling</a:t>
            </a:r>
            <a:r>
              <a:rPr kumimoji="0" lang="zh-CN" altLang="en-US" sz="1200" b="0" dirty="0">
                <a:solidFill>
                  <a:schemeClr val="tx1"/>
                </a:solidFill>
                <a:ea typeface="黑体" pitchFamily="2" charset="-122"/>
              </a:rPr>
              <a:t>首先提出。</a:t>
            </a:r>
            <a:endParaRPr kumimoji="1" lang="zh-CN" altLang="en-US" dirty="0"/>
          </a:p>
        </p:txBody>
      </p:sp>
      <p:sp>
        <p:nvSpPr>
          <p:cNvPr id="4" name="灯片编号占位符 3"/>
          <p:cNvSpPr>
            <a:spLocks noGrp="1"/>
          </p:cNvSpPr>
          <p:nvPr>
            <p:ph type="sldNum" sz="quarter" idx="5"/>
          </p:nvPr>
        </p:nvSpPr>
        <p:spPr/>
        <p:txBody>
          <a:bodyPr/>
          <a:lstStyle/>
          <a:p>
            <a:pPr>
              <a:defRPr/>
            </a:pPr>
            <a:fld id="{0A180A7C-3078-4D53-A34D-1CEE5ECBA3EC}" type="slidenum">
              <a:rPr lang="en-US" altLang="zh-CN" smtClean="0"/>
              <a:pPr>
                <a:defRPr/>
              </a:pPr>
              <a:t>19</a:t>
            </a:fld>
            <a:endParaRPr lang="en-US" altLang="zh-CN"/>
          </a:p>
        </p:txBody>
      </p:sp>
    </p:spTree>
    <p:extLst>
      <p:ext uri="{BB962C8B-B14F-4D97-AF65-F5344CB8AC3E}">
        <p14:creationId xmlns:p14="http://schemas.microsoft.com/office/powerpoint/2010/main" val="34891393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GB" altLang="zh-CN" dirty="0">
                <a:effectLst/>
              </a:rPr>
              <a:t>VSEPR</a:t>
            </a:r>
            <a:r>
              <a:rPr lang="zh-CN" altLang="en-US" dirty="0">
                <a:effectLst/>
              </a:rPr>
              <a:t>理论起先是由</a:t>
            </a:r>
            <a:r>
              <a:rPr lang="en-GB" altLang="zh-CN" dirty="0">
                <a:effectLst/>
              </a:rPr>
              <a:t>Lewis</a:t>
            </a:r>
            <a:r>
              <a:rPr lang="zh-CN" altLang="en-US" dirty="0">
                <a:effectLst/>
              </a:rPr>
              <a:t>理论延伸得到。因此</a:t>
            </a:r>
            <a:r>
              <a:rPr lang="en-GB" altLang="zh-CN" dirty="0">
                <a:effectLst/>
              </a:rPr>
              <a:t>VSEPR</a:t>
            </a:r>
            <a:r>
              <a:rPr lang="zh-CN" altLang="en-US" dirty="0">
                <a:effectLst/>
              </a:rPr>
              <a:t>理论认为，</a:t>
            </a:r>
            <a:r>
              <a:rPr lang="en-GB" altLang="zh-CN" dirty="0">
                <a:effectLst/>
              </a:rPr>
              <a:t>O</a:t>
            </a:r>
            <a:r>
              <a:rPr lang="zh-CN" altLang="en-US" dirty="0">
                <a:effectLst/>
              </a:rPr>
              <a:t>在作为配位原子时，需与中心原子形成双键。即</a:t>
            </a:r>
            <a:r>
              <a:rPr lang="en-GB" altLang="zh-CN" dirty="0">
                <a:effectLst/>
              </a:rPr>
              <a:t>O</a:t>
            </a:r>
            <a:r>
              <a:rPr lang="zh-CN" altLang="en-US" dirty="0">
                <a:effectLst/>
              </a:rPr>
              <a:t>提供一对电子，中心原子也提供一对电子。（当然这样分析，分子内的成键情况可能与其他共价键理论分析得出的成键情况有所不同。）双键当作单键进行计算的时候，可以认为</a:t>
            </a:r>
            <a:r>
              <a:rPr lang="el-GR" altLang="zh-CN" u="sng" dirty="0">
                <a:effectLst/>
                <a:hlinkClick r:id="rId3"/>
              </a:rPr>
              <a:t>σ</a:t>
            </a:r>
            <a:r>
              <a:rPr lang="zh-CN" altLang="en-US" u="sng" dirty="0">
                <a:effectLst/>
                <a:hlinkClick r:id="rId3"/>
              </a:rPr>
              <a:t>键</a:t>
            </a:r>
            <a:r>
              <a:rPr lang="zh-CN" altLang="en-US" dirty="0">
                <a:effectLst/>
              </a:rPr>
              <a:t>的一对电子完全由中心原子提供，</a:t>
            </a:r>
            <a:r>
              <a:rPr lang="en-GB" altLang="zh-CN" dirty="0">
                <a:effectLst/>
              </a:rPr>
              <a:t>O</a:t>
            </a:r>
            <a:r>
              <a:rPr lang="zh-CN" altLang="en-US" dirty="0">
                <a:effectLst/>
              </a:rPr>
              <a:t>则不提供形成</a:t>
            </a:r>
            <a:r>
              <a:rPr lang="el-GR" altLang="zh-CN" dirty="0">
                <a:effectLst/>
              </a:rPr>
              <a:t>σ</a:t>
            </a:r>
            <a:r>
              <a:rPr lang="zh-CN" altLang="en-US" dirty="0">
                <a:effectLst/>
              </a:rPr>
              <a:t>键的电子。和</a:t>
            </a:r>
            <a:r>
              <a:rPr lang="en-GB" altLang="zh-CN" dirty="0">
                <a:effectLst/>
              </a:rPr>
              <a:t>O</a:t>
            </a:r>
            <a:r>
              <a:rPr lang="zh-CN" altLang="en-US" dirty="0">
                <a:effectLst/>
              </a:rPr>
              <a:t>相同的还有与其同族的</a:t>
            </a:r>
            <a:r>
              <a:rPr lang="en-GB" altLang="zh-CN" dirty="0">
                <a:effectLst/>
              </a:rPr>
              <a:t>S</a:t>
            </a:r>
            <a:r>
              <a:rPr lang="zh-CN" altLang="en-US" dirty="0">
                <a:effectLst/>
              </a:rPr>
              <a:t>原子，在作为配位原子时，提供电子数也为</a:t>
            </a:r>
            <a:r>
              <a:rPr lang="en-US" altLang="zh-CN" dirty="0">
                <a:effectLst/>
              </a:rPr>
              <a:t>0</a:t>
            </a:r>
            <a:r>
              <a:rPr lang="zh-CN" altLang="en-US" dirty="0">
                <a:effectLst/>
              </a:rPr>
              <a:t>。</a:t>
            </a:r>
          </a:p>
          <a:p>
            <a:r>
              <a:rPr lang="en-GB" altLang="zh-CN" dirty="0">
                <a:effectLst/>
              </a:rPr>
              <a:t>N</a:t>
            </a:r>
            <a:r>
              <a:rPr lang="zh-CN" altLang="en-US" dirty="0">
                <a:effectLst/>
              </a:rPr>
              <a:t>原子作为配位原子时，与中心原子各提供</a:t>
            </a:r>
            <a:r>
              <a:rPr lang="en-US" altLang="zh-CN" dirty="0">
                <a:effectLst/>
              </a:rPr>
              <a:t>3</a:t>
            </a:r>
            <a:r>
              <a:rPr lang="zh-CN" altLang="en-US" dirty="0">
                <a:effectLst/>
              </a:rPr>
              <a:t>个电子形成三键。在</a:t>
            </a:r>
            <a:r>
              <a:rPr lang="en-GB" altLang="zh-CN" dirty="0">
                <a:effectLst/>
              </a:rPr>
              <a:t>VSEPR</a:t>
            </a:r>
            <a:r>
              <a:rPr lang="zh-CN" altLang="en-US" dirty="0">
                <a:effectLst/>
              </a:rPr>
              <a:t>理论中，三键也是被看作单键的。那么，</a:t>
            </a:r>
            <a:r>
              <a:rPr lang="el-GR" altLang="zh-CN" dirty="0">
                <a:effectLst/>
              </a:rPr>
              <a:t>σ</a:t>
            </a:r>
            <a:r>
              <a:rPr lang="zh-CN" altLang="en-US" dirty="0">
                <a:effectLst/>
              </a:rPr>
              <a:t>键只需要一对电子，而仅中心原子就提供</a:t>
            </a:r>
            <a:r>
              <a:rPr lang="en-US" altLang="zh-CN" dirty="0">
                <a:effectLst/>
              </a:rPr>
              <a:t>3</a:t>
            </a:r>
            <a:r>
              <a:rPr lang="zh-CN" altLang="en-US" dirty="0">
                <a:effectLst/>
              </a:rPr>
              <a:t>个电子。因此，在计算总电子对数遇到</a:t>
            </a:r>
            <a:r>
              <a:rPr lang="en-GB" altLang="zh-CN" dirty="0">
                <a:effectLst/>
              </a:rPr>
              <a:t>N</a:t>
            </a:r>
            <a:r>
              <a:rPr lang="zh-CN" altLang="en-US" dirty="0">
                <a:effectLst/>
              </a:rPr>
              <a:t>作配位原子时，中心原子反而要根据</a:t>
            </a:r>
            <a:r>
              <a:rPr lang="en-GB" altLang="zh-CN" dirty="0">
                <a:effectLst/>
              </a:rPr>
              <a:t>N</a:t>
            </a:r>
            <a:r>
              <a:rPr lang="zh-CN" altLang="en-US" dirty="0">
                <a:effectLst/>
              </a:rPr>
              <a:t>原子数目，减去相应的电子数。例如：</a:t>
            </a:r>
            <a:r>
              <a:rPr lang="en-GB" altLang="zh-CN" dirty="0">
                <a:effectLst/>
              </a:rPr>
              <a:t>HCN</a:t>
            </a:r>
            <a:r>
              <a:rPr lang="zh-CN" altLang="en-US" dirty="0">
                <a:effectLst/>
              </a:rPr>
              <a:t>分子。总电子对数＝</a:t>
            </a:r>
            <a:r>
              <a:rPr lang="en-US" altLang="zh-CN" dirty="0">
                <a:effectLst/>
              </a:rPr>
              <a:t>(4+1-1)/2</a:t>
            </a:r>
            <a:r>
              <a:rPr lang="zh-CN" altLang="en-US" dirty="0">
                <a:effectLst/>
              </a:rPr>
              <a:t>＝</a:t>
            </a:r>
            <a:r>
              <a:rPr lang="en-US" altLang="zh-CN" dirty="0">
                <a:effectLst/>
              </a:rPr>
              <a:t>2</a:t>
            </a:r>
            <a:r>
              <a:rPr lang="zh-CN" altLang="en-US" dirty="0">
                <a:effectLst/>
              </a:rPr>
              <a:t>，成键电子对数＝</a:t>
            </a:r>
            <a:r>
              <a:rPr lang="en-US" altLang="zh-CN" dirty="0">
                <a:effectLst/>
              </a:rPr>
              <a:t>2</a:t>
            </a:r>
            <a:r>
              <a:rPr lang="zh-CN" altLang="en-US" dirty="0">
                <a:effectLst/>
              </a:rPr>
              <a:t>，</a:t>
            </a:r>
            <a:r>
              <a:rPr lang="zh-CN" altLang="en-US" u="sng" dirty="0">
                <a:effectLst/>
                <a:hlinkClick r:id="rId4"/>
              </a:rPr>
              <a:t>孤对电子</a:t>
            </a:r>
            <a:r>
              <a:rPr lang="zh-CN" altLang="en-US" dirty="0">
                <a:effectLst/>
              </a:rPr>
              <a:t>对数</a:t>
            </a:r>
            <a:r>
              <a:rPr lang="en-US" altLang="zh-CN" dirty="0">
                <a:effectLst/>
              </a:rPr>
              <a:t>=0</a:t>
            </a:r>
            <a:r>
              <a:rPr lang="zh-CN" altLang="en-US" dirty="0">
                <a:effectLst/>
              </a:rPr>
              <a:t>，所以</a:t>
            </a:r>
            <a:r>
              <a:rPr lang="en-GB" altLang="zh-CN" dirty="0">
                <a:effectLst/>
              </a:rPr>
              <a:t>HCN</a:t>
            </a:r>
            <a:r>
              <a:rPr lang="zh-CN" altLang="en-US" dirty="0">
                <a:effectLst/>
              </a:rPr>
              <a:t>分子为直线型。再如：</a:t>
            </a:r>
            <a:r>
              <a:rPr lang="en-GB" altLang="zh-CN" dirty="0">
                <a:effectLst/>
              </a:rPr>
              <a:t>N</a:t>
            </a:r>
            <a:r>
              <a:rPr lang="en-GB" altLang="zh-CN" baseline="-25000" dirty="0">
                <a:effectLst/>
              </a:rPr>
              <a:t>3</a:t>
            </a:r>
            <a:r>
              <a:rPr lang="en-GB" altLang="zh-CN" baseline="30000" dirty="0">
                <a:effectLst/>
              </a:rPr>
              <a:t>-</a:t>
            </a:r>
            <a:r>
              <a:rPr lang="zh-CN" altLang="en-US" dirty="0">
                <a:effectLst/>
              </a:rPr>
              <a:t>离子。总电子对数＝</a:t>
            </a:r>
            <a:r>
              <a:rPr lang="en-US" altLang="zh-CN" dirty="0">
                <a:effectLst/>
              </a:rPr>
              <a:t>(5+1-1×2)/2</a:t>
            </a:r>
            <a:r>
              <a:rPr lang="zh-CN" altLang="en-US" dirty="0">
                <a:effectLst/>
              </a:rPr>
              <a:t>＝</a:t>
            </a:r>
            <a:r>
              <a:rPr lang="en-US" altLang="zh-CN" dirty="0">
                <a:effectLst/>
              </a:rPr>
              <a:t>2</a:t>
            </a:r>
            <a:r>
              <a:rPr lang="zh-CN" altLang="en-US" dirty="0">
                <a:effectLst/>
              </a:rPr>
              <a:t>，成键电子对数＝</a:t>
            </a:r>
            <a:r>
              <a:rPr lang="en-US" altLang="zh-CN" dirty="0">
                <a:effectLst/>
              </a:rPr>
              <a:t>2</a:t>
            </a:r>
            <a:r>
              <a:rPr lang="zh-CN" altLang="en-US" dirty="0">
                <a:effectLst/>
              </a:rPr>
              <a:t>，孤对电子对数</a:t>
            </a:r>
            <a:r>
              <a:rPr lang="en-US" altLang="zh-CN" dirty="0">
                <a:effectLst/>
              </a:rPr>
              <a:t>=0</a:t>
            </a:r>
            <a:r>
              <a:rPr lang="zh-CN" altLang="en-US" dirty="0">
                <a:effectLst/>
              </a:rPr>
              <a:t>，所以</a:t>
            </a:r>
            <a:r>
              <a:rPr lang="en-GB" altLang="zh-CN" dirty="0">
                <a:effectLst/>
              </a:rPr>
              <a:t>N</a:t>
            </a:r>
            <a:r>
              <a:rPr lang="en-GB" altLang="zh-CN" baseline="-25000" dirty="0">
                <a:effectLst/>
              </a:rPr>
              <a:t>3</a:t>
            </a:r>
            <a:r>
              <a:rPr lang="en-GB" altLang="zh-CN" baseline="30000" dirty="0">
                <a:effectLst/>
              </a:rPr>
              <a:t>-</a:t>
            </a:r>
            <a:r>
              <a:rPr lang="zh-CN" altLang="en-US" dirty="0">
                <a:effectLst/>
              </a:rPr>
              <a:t>离子为直线型。</a:t>
            </a:r>
          </a:p>
          <a:p>
            <a:endParaRPr kumimoji="1" lang="zh-CN" altLang="en-US" dirty="0"/>
          </a:p>
        </p:txBody>
      </p:sp>
      <p:sp>
        <p:nvSpPr>
          <p:cNvPr id="4" name="灯片编号占位符 3"/>
          <p:cNvSpPr>
            <a:spLocks noGrp="1"/>
          </p:cNvSpPr>
          <p:nvPr>
            <p:ph type="sldNum" sz="quarter" idx="5"/>
          </p:nvPr>
        </p:nvSpPr>
        <p:spPr/>
        <p:txBody>
          <a:bodyPr/>
          <a:lstStyle/>
          <a:p>
            <a:pPr>
              <a:defRPr/>
            </a:pPr>
            <a:fld id="{A623DEF7-20AD-44E3-AE73-A2B7A6559F34}" type="slidenum">
              <a:rPr lang="en-US" altLang="zh-CN" smtClean="0"/>
              <a:pPr>
                <a:defRPr/>
              </a:pPr>
              <a:t>24</a:t>
            </a:fld>
            <a:endParaRPr lang="en-US" altLang="zh-CN"/>
          </a:p>
        </p:txBody>
      </p:sp>
    </p:spTree>
    <p:extLst>
      <p:ext uri="{BB962C8B-B14F-4D97-AF65-F5344CB8AC3E}">
        <p14:creationId xmlns:p14="http://schemas.microsoft.com/office/powerpoint/2010/main" val="4167987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372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4894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121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4"/>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Text Box 7"/>
          <p:cNvSpPr txBox="1">
            <a:spLocks noChangeArrowheads="1"/>
          </p:cNvSpPr>
          <p:nvPr userDrawn="1"/>
        </p:nvSpPr>
        <p:spPr bwMode="auto">
          <a:xfrm>
            <a:off x="52754" y="6467475"/>
            <a:ext cx="4645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9pPr>
          </a:lstStyle>
          <a:p>
            <a:pPr eaLnBrk="1" hangingPunct="1">
              <a:defRPr/>
            </a:pPr>
            <a:fld id="{6F553EE4-7117-49F5-AB34-BA499324DAF7}" type="slidenum">
              <a:rPr lang="zh-CN" altLang="en-US" sz="1600" b="0" smtClean="0"/>
              <a:pPr eaLnBrk="1" hangingPunct="1">
                <a:defRPr/>
              </a:pPr>
              <a:t>‹#›</a:t>
            </a:fld>
            <a:endParaRPr lang="en-US" altLang="zh-CN" sz="1600" b="0"/>
          </a:p>
        </p:txBody>
      </p:sp>
    </p:spTree>
  </p:cSld>
  <p:clrMap bg1="lt1" tx1="dk1" bg2="lt2" tx2="dk2" accent1="accent1" accent2="accent2" accent3="accent3" accent4="accent4" accent5="accent5" accent6="accent6" hlink="hlink" folHlink="folHlink"/>
  <p:sldLayoutIdLst>
    <p:sldLayoutId id="2147483752" r:id="rId1"/>
    <p:sldLayoutId id="2147483756" r:id="rId2"/>
    <p:sldLayoutId id="2147483757" r:id="rId3"/>
  </p:sldLayoutIdLst>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2.jpe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2.wmf"/><Relationship Id="rId2" Type="http://schemas.openxmlformats.org/officeDocument/2006/relationships/image" Target="../media/image41.wmf"/><Relationship Id="rId1" Type="http://schemas.openxmlformats.org/officeDocument/2006/relationships/slideLayout" Target="../slideLayouts/slideLayout3.xml"/><Relationship Id="rId4" Type="http://schemas.openxmlformats.org/officeDocument/2006/relationships/image" Target="../media/image43.wmf"/></Relationships>
</file>

<file path=ppt/slides/_rels/slide33.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3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tiff"/></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11.bin"/><Relationship Id="rId1" Type="http://schemas.openxmlformats.org/officeDocument/2006/relationships/slideLayout" Target="../slideLayouts/slideLayout3.xml"/><Relationship Id="rId6" Type="http://schemas.openxmlformats.org/officeDocument/2006/relationships/oleObject" Target="../embeddings/oleObject13.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57.wmf"/></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oleObject" Target="../embeddings/oleObject16.bin"/><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tiff"/><Relationship Id="rId5" Type="http://schemas.openxmlformats.org/officeDocument/2006/relationships/image" Target="../media/image8.jpeg"/><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oleObject" Target="../embeddings/oleObject8.bin"/><Relationship Id="rId18" Type="http://schemas.openxmlformats.org/officeDocument/2006/relationships/image" Target="../media/image16.png"/><Relationship Id="rId3" Type="http://schemas.openxmlformats.org/officeDocument/2006/relationships/image" Target="../media/image10.png"/><Relationship Id="rId7" Type="http://schemas.openxmlformats.org/officeDocument/2006/relationships/image" Target="../media/image12.png"/><Relationship Id="rId12" Type="http://schemas.openxmlformats.org/officeDocument/2006/relationships/oleObject" Target="../embeddings/oleObject7.bin"/><Relationship Id="rId17" Type="http://schemas.openxmlformats.org/officeDocument/2006/relationships/oleObject" Target="../embeddings/oleObject10.bin"/><Relationship Id="rId2" Type="http://schemas.openxmlformats.org/officeDocument/2006/relationships/oleObject" Target="../embeddings/oleObject1.bin"/><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oleObject" Target="../embeddings/oleObject3.bin"/><Relationship Id="rId11" Type="http://schemas.openxmlformats.org/officeDocument/2006/relationships/oleObject" Target="../embeddings/oleObject6.bin"/><Relationship Id="rId5" Type="http://schemas.openxmlformats.org/officeDocument/2006/relationships/image" Target="../media/image11.png"/><Relationship Id="rId15" Type="http://schemas.openxmlformats.org/officeDocument/2006/relationships/oleObject" Target="../embeddings/oleObject9.bin"/><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3.png"/><Relationship Id="rId1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0BDFD8C-03B7-C243-A727-90F7F122DABF}"/>
              </a:ext>
            </a:extLst>
          </p:cNvPr>
          <p:cNvSpPr/>
          <p:nvPr/>
        </p:nvSpPr>
        <p:spPr>
          <a:xfrm>
            <a:off x="1205047" y="1711676"/>
            <a:ext cx="6336704" cy="461665"/>
          </a:xfrm>
          <a:prstGeom prst="rect">
            <a:avLst/>
          </a:prstGeom>
        </p:spPr>
        <p:txBody>
          <a:bodyPr wrap="square">
            <a:spAutoFit/>
          </a:bodyPr>
          <a:lstStyle/>
          <a:p>
            <a:pPr algn="ctr"/>
            <a:r>
              <a:rPr lang="en-GB" altLang="zh-CN" dirty="0"/>
              <a:t>https://</a:t>
            </a:r>
            <a:r>
              <a:rPr lang="en-GB" altLang="zh-CN" dirty="0" err="1"/>
              <a:t>www.bilibili.com</a:t>
            </a:r>
            <a:r>
              <a:rPr lang="en-GB" altLang="zh-CN" dirty="0"/>
              <a:t>/video/BV1Fa411P7Jv</a:t>
            </a:r>
            <a:endParaRPr lang="zh-CN" altLang="en-US" dirty="0"/>
          </a:p>
        </p:txBody>
      </p:sp>
      <p:sp>
        <p:nvSpPr>
          <p:cNvPr id="3" name="矩形 2">
            <a:extLst>
              <a:ext uri="{FF2B5EF4-FFF2-40B4-BE49-F238E27FC236}">
                <a16:creationId xmlns:a16="http://schemas.microsoft.com/office/drawing/2014/main" id="{FB12D859-DE63-B147-979F-C4BCCB4F59C8}"/>
              </a:ext>
            </a:extLst>
          </p:cNvPr>
          <p:cNvSpPr/>
          <p:nvPr/>
        </p:nvSpPr>
        <p:spPr>
          <a:xfrm>
            <a:off x="539552" y="4077072"/>
            <a:ext cx="8064896" cy="830997"/>
          </a:xfrm>
          <a:prstGeom prst="rect">
            <a:avLst/>
          </a:prstGeom>
        </p:spPr>
        <p:txBody>
          <a:bodyPr wrap="square">
            <a:spAutoFit/>
          </a:bodyPr>
          <a:lstStyle/>
          <a:p>
            <a:r>
              <a:rPr lang="zh-CN" altLang="en-US" dirty="0"/>
              <a:t>https://haokan.baidu.com/v?vid=8908101573506814860&amp;pd=bjh&amp;fr=bjhauthor&amp;type=video</a:t>
            </a:r>
          </a:p>
        </p:txBody>
      </p:sp>
      <p:sp>
        <p:nvSpPr>
          <p:cNvPr id="4" name="文本框 3">
            <a:extLst>
              <a:ext uri="{FF2B5EF4-FFF2-40B4-BE49-F238E27FC236}">
                <a16:creationId xmlns:a16="http://schemas.microsoft.com/office/drawing/2014/main" id="{881D55E0-D748-F146-A46D-D128F0FE665E}"/>
              </a:ext>
            </a:extLst>
          </p:cNvPr>
          <p:cNvSpPr txBox="1"/>
          <p:nvPr/>
        </p:nvSpPr>
        <p:spPr>
          <a:xfrm>
            <a:off x="3203848" y="980728"/>
            <a:ext cx="2339102" cy="523220"/>
          </a:xfrm>
          <a:prstGeom prst="rect">
            <a:avLst/>
          </a:prstGeom>
          <a:noFill/>
        </p:spPr>
        <p:txBody>
          <a:bodyPr wrap="none" rtlCol="0">
            <a:spAutoFit/>
          </a:bodyPr>
          <a:lstStyle/>
          <a:p>
            <a:r>
              <a:rPr lang="zh-CN" altLang="en-US" sz="2800" b="0" dirty="0"/>
              <a:t>顺铂治疗肿瘤</a:t>
            </a:r>
            <a:endParaRPr kumimoji="1" lang="zh-CN" altLang="en-US" sz="2800" b="0" dirty="0"/>
          </a:p>
        </p:txBody>
      </p:sp>
      <p:sp>
        <p:nvSpPr>
          <p:cNvPr id="5" name="文本框 4">
            <a:extLst>
              <a:ext uri="{FF2B5EF4-FFF2-40B4-BE49-F238E27FC236}">
                <a16:creationId xmlns:a16="http://schemas.microsoft.com/office/drawing/2014/main" id="{1B819DFA-F437-A346-BEEA-F23449C7284B}"/>
              </a:ext>
            </a:extLst>
          </p:cNvPr>
          <p:cNvSpPr txBox="1"/>
          <p:nvPr/>
        </p:nvSpPr>
        <p:spPr>
          <a:xfrm>
            <a:off x="3023834" y="3581400"/>
            <a:ext cx="3430747" cy="523220"/>
          </a:xfrm>
          <a:prstGeom prst="rect">
            <a:avLst/>
          </a:prstGeom>
          <a:noFill/>
        </p:spPr>
        <p:txBody>
          <a:bodyPr wrap="none" rtlCol="0">
            <a:spAutoFit/>
          </a:bodyPr>
          <a:lstStyle/>
          <a:p>
            <a:r>
              <a:rPr lang="zh-CN" altLang="en-GB" sz="2800" b="0" dirty="0"/>
              <a:t>普鲁士蓝</a:t>
            </a:r>
            <a:r>
              <a:rPr lang="zh-CN" altLang="en-US" sz="2800" b="0" dirty="0"/>
              <a:t>染料的合成</a:t>
            </a:r>
            <a:endParaRPr kumimoji="1" lang="zh-CN" altLang="en-US" sz="2800" b="0" dirty="0"/>
          </a:p>
        </p:txBody>
      </p:sp>
    </p:spTree>
    <p:extLst>
      <p:ext uri="{BB962C8B-B14F-4D97-AF65-F5344CB8AC3E}">
        <p14:creationId xmlns:p14="http://schemas.microsoft.com/office/powerpoint/2010/main" val="4050457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2483768" y="188640"/>
            <a:ext cx="4519246"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ea typeface="黑体" pitchFamily="2" charset="-122"/>
              </a:rPr>
              <a:t>常见中心金属离子</a:t>
            </a:r>
          </a:p>
        </p:txBody>
      </p:sp>
      <p:graphicFrame>
        <p:nvGraphicFramePr>
          <p:cNvPr id="18547" name="Group 115"/>
          <p:cNvGraphicFramePr>
            <a:graphicFrameLocks noGrp="1"/>
          </p:cNvGraphicFramePr>
          <p:nvPr>
            <p:extLst>
              <p:ext uri="{D42A27DB-BD31-4B8C-83A1-F6EECF244321}">
                <p14:modId xmlns:p14="http://schemas.microsoft.com/office/powerpoint/2010/main" val="3485584174"/>
              </p:ext>
            </p:extLst>
          </p:nvPr>
        </p:nvGraphicFramePr>
        <p:xfrm>
          <a:off x="1245578" y="1066800"/>
          <a:ext cx="6702669" cy="3032124"/>
        </p:xfrm>
        <a:graphic>
          <a:graphicData uri="http://schemas.openxmlformats.org/drawingml/2006/table">
            <a:tbl>
              <a:tblPr/>
              <a:tblGrid>
                <a:gridCol w="2201008">
                  <a:extLst>
                    <a:ext uri="{9D8B030D-6E8A-4147-A177-3AD203B41FA5}">
                      <a16:colId xmlns:a16="http://schemas.microsoft.com/office/drawing/2014/main" val="20000"/>
                    </a:ext>
                  </a:extLst>
                </a:gridCol>
                <a:gridCol w="2321169">
                  <a:extLst>
                    <a:ext uri="{9D8B030D-6E8A-4147-A177-3AD203B41FA5}">
                      <a16:colId xmlns:a16="http://schemas.microsoft.com/office/drawing/2014/main" val="20001"/>
                    </a:ext>
                  </a:extLst>
                </a:gridCol>
                <a:gridCol w="2180492">
                  <a:extLst>
                    <a:ext uri="{9D8B030D-6E8A-4147-A177-3AD203B41FA5}">
                      <a16:colId xmlns:a16="http://schemas.microsoft.com/office/drawing/2014/main" val="20002"/>
                    </a:ext>
                  </a:extLst>
                </a:gridCol>
              </a:tblGrid>
              <a:tr h="42892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dirty="0">
                          <a:ln>
                            <a:noFill/>
                          </a:ln>
                          <a:solidFill>
                            <a:srgbClr val="006600"/>
                          </a:solidFill>
                          <a:effectLst/>
                          <a:latin typeface="Times New Roman" pitchFamily="18" charset="0"/>
                          <a:ea typeface="黑体" pitchFamily="2" charset="-122"/>
                        </a:rPr>
                        <a:t>1</a:t>
                      </a:r>
                      <a:r>
                        <a:rPr kumimoji="1" lang="zh-CN" altLang="en-US" sz="2200" b="0" i="0" u="none" strike="noStrike" cap="none" normalizeH="0" baseline="0" dirty="0">
                          <a:ln>
                            <a:noFill/>
                          </a:ln>
                          <a:solidFill>
                            <a:srgbClr val="006600"/>
                          </a:solidFill>
                          <a:effectLst/>
                          <a:latin typeface="Times New Roman" pitchFamily="18" charset="0"/>
                          <a:ea typeface="黑体" pitchFamily="2" charset="-122"/>
                        </a:rPr>
                        <a:t>价金属离子</a:t>
                      </a: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2</a:t>
                      </a:r>
                      <a:r>
                        <a:rPr kumimoji="1" lang="zh-CN" altLang="en-US" sz="2200" b="0" i="0" u="none" strike="noStrike" cap="none" normalizeH="0" baseline="0">
                          <a:ln>
                            <a:noFill/>
                          </a:ln>
                          <a:solidFill>
                            <a:srgbClr val="006600"/>
                          </a:solidFill>
                          <a:effectLst/>
                          <a:latin typeface="Times New Roman" pitchFamily="18" charset="0"/>
                          <a:ea typeface="黑体" pitchFamily="2" charset="-122"/>
                        </a:rPr>
                        <a:t>价金属离子</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3</a:t>
                      </a:r>
                      <a:r>
                        <a:rPr kumimoji="1" lang="zh-CN" altLang="en-US" sz="2200" b="0" i="0" u="none" strike="noStrike" cap="none" normalizeH="0" baseline="0">
                          <a:ln>
                            <a:noFill/>
                          </a:ln>
                          <a:solidFill>
                            <a:srgbClr val="006600"/>
                          </a:solidFill>
                          <a:effectLst/>
                          <a:latin typeface="Times New Roman" pitchFamily="18" charset="0"/>
                          <a:ea typeface="黑体" pitchFamily="2" charset="-122"/>
                        </a:rPr>
                        <a:t>价金属离子</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2892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dirty="0">
                          <a:ln>
                            <a:noFill/>
                          </a:ln>
                          <a:solidFill>
                            <a:srgbClr val="006600"/>
                          </a:solidFill>
                          <a:effectLst/>
                          <a:latin typeface="Times New Roman" pitchFamily="18" charset="0"/>
                          <a:ea typeface="黑体" pitchFamily="2" charset="-122"/>
                        </a:rPr>
                        <a:t>Cu</a:t>
                      </a:r>
                      <a:r>
                        <a:rPr kumimoji="1" lang="zh-CN" altLang="en-US" sz="2200" b="0" i="0" u="none" strike="noStrike" cap="none" normalizeH="0" baseline="30000" dirty="0">
                          <a:ln>
                            <a:noFill/>
                          </a:ln>
                          <a:solidFill>
                            <a:srgbClr val="006600"/>
                          </a:solidFill>
                          <a:effectLst/>
                          <a:latin typeface="Times New Roman" pitchFamily="18" charset="0"/>
                          <a:ea typeface="黑体" pitchFamily="2" charset="-122"/>
                        </a:rPr>
                        <a:t>＋</a:t>
                      </a:r>
                      <a:r>
                        <a:rPr kumimoji="1" lang="zh-CN" altLang="en-US" sz="22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200" b="0" i="0" u="none" strike="noStrike" cap="none" normalizeH="0" baseline="0" dirty="0">
                          <a:ln>
                            <a:noFill/>
                          </a:ln>
                          <a:solidFill>
                            <a:srgbClr val="006600"/>
                          </a:solidFill>
                          <a:effectLst/>
                          <a:latin typeface="Times New Roman" pitchFamily="18" charset="0"/>
                          <a:ea typeface="黑体" pitchFamily="2" charset="-122"/>
                        </a:rPr>
                        <a:t>2, 4</a:t>
                      </a: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Ca</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Al</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4, 6</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4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Ag</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2</a:t>
                      </a: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Fe</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Sc</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2892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Au</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2, 4</a:t>
                      </a: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  Co</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4, 6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Cr</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3025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200" b="0" i="0" u="none" strike="noStrike" cap="none" normalizeH="0" baseline="0">
                        <a:ln>
                          <a:noFill/>
                        </a:ln>
                        <a:solidFill>
                          <a:srgbClr val="006600"/>
                        </a:solidFill>
                        <a:effectLst/>
                        <a:latin typeface="Times New Roman" pitchFamily="18" charset="0"/>
                        <a:ea typeface="黑体" pitchFamily="2" charset="-122"/>
                      </a:endParaRP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  Ni</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4, 6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Fe</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2892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200" b="0" i="0" u="none" strike="noStrike" cap="none" normalizeH="0" baseline="0">
                        <a:ln>
                          <a:noFill/>
                        </a:ln>
                        <a:solidFill>
                          <a:srgbClr val="006600"/>
                        </a:solidFill>
                        <a:effectLst/>
                        <a:latin typeface="Times New Roman" pitchFamily="18" charset="0"/>
                        <a:ea typeface="黑体" pitchFamily="2" charset="-122"/>
                      </a:endParaRP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 Cu</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4, 6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Co</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6</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2892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200" b="0" i="0" u="none" strike="noStrike" cap="none" normalizeH="0" baseline="0">
                        <a:ln>
                          <a:noFill/>
                        </a:ln>
                        <a:solidFill>
                          <a:srgbClr val="006600"/>
                        </a:solidFill>
                        <a:effectLst/>
                        <a:latin typeface="Times New Roman" pitchFamily="18" charset="0"/>
                        <a:ea typeface="黑体" pitchFamily="2" charset="-122"/>
                      </a:endParaRPr>
                    </a:p>
                  </a:txBody>
                  <a:tcPr marL="83077" marR="83077" marT="46805" marB="46805"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a:ln>
                            <a:noFill/>
                          </a:ln>
                          <a:solidFill>
                            <a:srgbClr val="006600"/>
                          </a:solidFill>
                          <a:effectLst/>
                          <a:latin typeface="Times New Roman" pitchFamily="18" charset="0"/>
                          <a:ea typeface="黑体" pitchFamily="2" charset="-122"/>
                        </a:rPr>
                        <a:t> Zn</a:t>
                      </a:r>
                      <a:r>
                        <a:rPr kumimoji="1" lang="en-US" altLang="zh-CN" sz="22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2200" b="0" i="0" u="none" strike="noStrike" cap="none" normalizeH="0" baseline="0">
                          <a:ln>
                            <a:noFill/>
                          </a:ln>
                          <a:solidFill>
                            <a:srgbClr val="006600"/>
                          </a:solidFill>
                          <a:effectLst/>
                          <a:latin typeface="Times New Roman" pitchFamily="18" charset="0"/>
                          <a:ea typeface="黑体" pitchFamily="2" charset="-122"/>
                        </a:rPr>
                        <a:t>         4, 6</a:t>
                      </a:r>
                    </a:p>
                  </a:txBody>
                  <a:tcPr marL="83077" marR="83077" marT="46805" marB="46805"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200" b="0" i="0" u="none" strike="noStrike" cap="none" normalizeH="0" baseline="0" dirty="0">
                          <a:ln>
                            <a:noFill/>
                          </a:ln>
                          <a:solidFill>
                            <a:srgbClr val="006600"/>
                          </a:solidFill>
                          <a:effectLst/>
                          <a:latin typeface="Times New Roman" pitchFamily="18" charset="0"/>
                          <a:ea typeface="黑体" pitchFamily="2" charset="-122"/>
                        </a:rPr>
                        <a:t>Au</a:t>
                      </a:r>
                      <a:r>
                        <a:rPr kumimoji="1" lang="en-US" altLang="zh-CN" sz="2200" b="0" i="0" u="none" strike="noStrike" cap="none" normalizeH="0" baseline="30000" dirty="0">
                          <a:ln>
                            <a:noFill/>
                          </a:ln>
                          <a:solidFill>
                            <a:srgbClr val="006600"/>
                          </a:solidFill>
                          <a:effectLst/>
                          <a:latin typeface="Times New Roman" pitchFamily="18" charset="0"/>
                          <a:ea typeface="黑体" pitchFamily="2" charset="-122"/>
                        </a:rPr>
                        <a:t>3+</a:t>
                      </a:r>
                      <a:r>
                        <a:rPr kumimoji="1" lang="en-US" altLang="zh-CN" sz="2200" b="0" i="0" u="none" strike="noStrike" cap="none" normalizeH="0" baseline="0" dirty="0">
                          <a:ln>
                            <a:noFill/>
                          </a:ln>
                          <a:solidFill>
                            <a:srgbClr val="006600"/>
                          </a:solidFill>
                          <a:effectLst/>
                          <a:latin typeface="Times New Roman" pitchFamily="18" charset="0"/>
                          <a:ea typeface="黑体" pitchFamily="2" charset="-122"/>
                        </a:rPr>
                        <a:t>        4</a:t>
                      </a:r>
                    </a:p>
                  </a:txBody>
                  <a:tcPr marL="83077" marR="83077" marT="46805" marB="46805"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903660" name="Text Box 44"/>
          <p:cNvSpPr txBox="1">
            <a:spLocks noChangeArrowheads="1"/>
          </p:cNvSpPr>
          <p:nvPr/>
        </p:nvSpPr>
        <p:spPr bwMode="auto">
          <a:xfrm>
            <a:off x="383931" y="4191000"/>
            <a:ext cx="8481646" cy="249299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defRPr/>
            </a:pPr>
            <a:r>
              <a:rPr kumimoji="0" lang="en-US" altLang="zh-CN" dirty="0"/>
              <a:t>        </a:t>
            </a:r>
            <a:r>
              <a:rPr kumimoji="0" lang="zh-CN" altLang="en-US" dirty="0"/>
              <a:t>中心离子配位数的多少一般决定于中心离子和配位体的性质</a:t>
            </a:r>
            <a:r>
              <a:rPr kumimoji="0" lang="en-US" altLang="zh-CN" dirty="0"/>
              <a:t>(</a:t>
            </a:r>
            <a:r>
              <a:rPr kumimoji="0" lang="zh-CN" altLang="en-US" dirty="0"/>
              <a:t>例如半径、电荷、中心离子核外电子排布等</a:t>
            </a:r>
            <a:r>
              <a:rPr kumimoji="0" lang="en-US" altLang="zh-CN" dirty="0"/>
              <a:t>)</a:t>
            </a:r>
            <a:r>
              <a:rPr kumimoji="0" lang="zh-CN" altLang="en-US" dirty="0"/>
              <a:t>以及形成配合物的条件</a:t>
            </a:r>
            <a:r>
              <a:rPr kumimoji="0" lang="en-US" altLang="zh-CN" dirty="0"/>
              <a:t>(</a:t>
            </a:r>
            <a:r>
              <a:rPr kumimoji="0" lang="zh-CN" altLang="en-US" dirty="0"/>
              <a:t>浓度和温度等</a:t>
            </a:r>
            <a:r>
              <a:rPr kumimoji="0" lang="en-US" altLang="zh-CN" dirty="0"/>
              <a:t>)</a:t>
            </a:r>
            <a:r>
              <a:rPr kumimoji="0" lang="zh-CN" altLang="en-US" dirty="0"/>
              <a:t>。中心离子电荷数越高，配位数越大；半径越大其周围可容纳的配位体就越多。配位体半径太大，会消弱中心离子对周围配位体的吸引力而导致配位数减小</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2"/>
          <p:cNvSpPr txBox="1">
            <a:spLocks noChangeArrowheads="1"/>
          </p:cNvSpPr>
          <p:nvPr/>
        </p:nvSpPr>
        <p:spPr bwMode="auto">
          <a:xfrm>
            <a:off x="2627784" y="188640"/>
            <a:ext cx="3811466"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ea typeface="黑体" pitchFamily="2" charset="-122"/>
              </a:rPr>
              <a:t>常见的单基配位体</a:t>
            </a:r>
          </a:p>
        </p:txBody>
      </p:sp>
      <p:graphicFrame>
        <p:nvGraphicFramePr>
          <p:cNvPr id="16559" name="Group 175"/>
          <p:cNvGraphicFramePr>
            <a:graphicFrameLocks noGrp="1"/>
          </p:cNvGraphicFramePr>
          <p:nvPr>
            <p:extLst>
              <p:ext uri="{D42A27DB-BD31-4B8C-83A1-F6EECF244321}">
                <p14:modId xmlns:p14="http://schemas.microsoft.com/office/powerpoint/2010/main" val="1697156132"/>
              </p:ext>
            </p:extLst>
          </p:nvPr>
        </p:nvGraphicFramePr>
        <p:xfrm>
          <a:off x="395536" y="1150938"/>
          <a:ext cx="8297127" cy="5057776"/>
        </p:xfrm>
        <a:graphic>
          <a:graphicData uri="http://schemas.openxmlformats.org/drawingml/2006/table">
            <a:tbl>
              <a:tblPr/>
              <a:tblGrid>
                <a:gridCol w="1228188">
                  <a:extLst>
                    <a:ext uri="{9D8B030D-6E8A-4147-A177-3AD203B41FA5}">
                      <a16:colId xmlns:a16="http://schemas.microsoft.com/office/drawing/2014/main" val="20000"/>
                    </a:ext>
                  </a:extLst>
                </a:gridCol>
                <a:gridCol w="1842282">
                  <a:extLst>
                    <a:ext uri="{9D8B030D-6E8A-4147-A177-3AD203B41FA5}">
                      <a16:colId xmlns:a16="http://schemas.microsoft.com/office/drawing/2014/main" val="20001"/>
                    </a:ext>
                  </a:extLst>
                </a:gridCol>
                <a:gridCol w="764951">
                  <a:extLst>
                    <a:ext uri="{9D8B030D-6E8A-4147-A177-3AD203B41FA5}">
                      <a16:colId xmlns:a16="http://schemas.microsoft.com/office/drawing/2014/main" val="20002"/>
                    </a:ext>
                  </a:extLst>
                </a:gridCol>
                <a:gridCol w="1389712">
                  <a:extLst>
                    <a:ext uri="{9D8B030D-6E8A-4147-A177-3AD203B41FA5}">
                      <a16:colId xmlns:a16="http://schemas.microsoft.com/office/drawing/2014/main" val="20003"/>
                    </a:ext>
                  </a:extLst>
                </a:gridCol>
                <a:gridCol w="1243426">
                  <a:extLst>
                    <a:ext uri="{9D8B030D-6E8A-4147-A177-3AD203B41FA5}">
                      <a16:colId xmlns:a16="http://schemas.microsoft.com/office/drawing/2014/main" val="20004"/>
                    </a:ext>
                  </a:extLst>
                </a:gridCol>
                <a:gridCol w="1828568">
                  <a:extLst>
                    <a:ext uri="{9D8B030D-6E8A-4147-A177-3AD203B41FA5}">
                      <a16:colId xmlns:a16="http://schemas.microsoft.com/office/drawing/2014/main" val="20005"/>
                    </a:ext>
                  </a:extLst>
                </a:gridCol>
              </a:tblGrid>
              <a:tr h="576350">
                <a:tc gridSpan="2">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黑体" pitchFamily="2" charset="-122"/>
                        </a:rPr>
                        <a:t>中性分子配位体及其名称</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4">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阴离子配位体及其名称</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90612">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水</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(aqua)</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F</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endParaRPr kumimoji="1" lang="en-US" altLang="zh-CN" sz="1800" b="0" i="0" u="none" strike="noStrike" cap="none" normalizeH="0" baseline="30000">
                        <a:ln>
                          <a:noFill/>
                        </a:ln>
                        <a:solidFill>
                          <a:srgbClr val="006600"/>
                        </a:solidFill>
                        <a:effectLst/>
                        <a:latin typeface="Times New Roman" pitchFamily="18" charset="0"/>
                        <a:ea typeface="黑体" pitchFamily="2" charset="-122"/>
                      </a:endParaRP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氟</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(fluoro)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氨基</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(amide)</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091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氨</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(amine)</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Cl</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氯</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(chloro)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硝基</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(nitro)</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7949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CO</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羰基</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(carbonyl)</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Br</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溴</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(bromo)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ONO</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亚硝酸根</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(nitrite)</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695049">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NO</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亚硝酰基</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(nitrosyl)</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I</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碘</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(iodo)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SCN</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硫氰酸根</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(thiocyano)</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74623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甲胺</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(methylamine)</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OH</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羟基</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(hydroxo)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NCS</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异梳氰酸根</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(isothiocyano)</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695049">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N</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吡啶</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(pyridine)</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CN</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氰</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(cyano)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硫代硫酸根</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(thiosulfate)</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7314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CO</a:t>
                      </a: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尿素</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(area)</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氧</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(oxo)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CH</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COO</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乙酸根</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(acetate)</a:t>
                      </a: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091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latin typeface="Times New Roman" pitchFamily="18" charset="0"/>
                        <a:ea typeface="黑体" pitchFamily="2" charset="-122"/>
                      </a:endParaRPr>
                    </a:p>
                  </a:txBody>
                  <a:tcPr marL="84406" marR="84406" marT="45727" marB="45727"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latin typeface="Times New Roman" pitchFamily="18" charset="0"/>
                        <a:ea typeface="黑体" pitchFamily="2" charset="-122"/>
                      </a:endParaRP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latin typeface="Times New Roman" pitchFamily="18" charset="0"/>
                          <a:ea typeface="黑体" pitchFamily="2" charset="-122"/>
                          <a:sym typeface="Symbol" pitchFamily="18" charset="2"/>
                        </a:rPr>
                        <a:t></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过氧</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(peroxo)</a:t>
                      </a: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latin typeface="Times New Roman" pitchFamily="18" charset="0"/>
                        <a:ea typeface="黑体" pitchFamily="2" charset="-122"/>
                      </a:endParaRPr>
                    </a:p>
                  </a:txBody>
                  <a:tcPr marL="84406" marR="84406" marT="45727" marB="45727"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rgbClr val="006600"/>
                        </a:solidFill>
                        <a:effectLst/>
                        <a:latin typeface="Times New Roman" pitchFamily="18" charset="0"/>
                        <a:ea typeface="黑体" pitchFamily="2" charset="-122"/>
                      </a:endParaRPr>
                    </a:p>
                  </a:txBody>
                  <a:tcPr marL="84406" marR="84406" marT="45727" marB="45727"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42" name="Text Box 2"/>
          <p:cNvSpPr txBox="1">
            <a:spLocks noChangeArrowheads="1"/>
          </p:cNvSpPr>
          <p:nvPr/>
        </p:nvSpPr>
        <p:spPr bwMode="auto">
          <a:xfrm>
            <a:off x="2710962" y="188640"/>
            <a:ext cx="4122127"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zh-CN" altLang="en-US" sz="3200">
                <a:solidFill>
                  <a:srgbClr val="CC3300"/>
                </a:solidFill>
                <a:effectLst>
                  <a:outerShdw blurRad="38100" dist="38100" dir="2700000" algn="tl">
                    <a:srgbClr val="C0C0C0"/>
                  </a:outerShdw>
                </a:effectLst>
              </a:rPr>
              <a:t>配位化合物的命名</a:t>
            </a:r>
          </a:p>
        </p:txBody>
      </p:sp>
      <p:sp>
        <p:nvSpPr>
          <p:cNvPr id="14339" name="Rectangle 5"/>
          <p:cNvSpPr>
            <a:spLocks noChangeArrowheads="1"/>
          </p:cNvSpPr>
          <p:nvPr/>
        </p:nvSpPr>
        <p:spPr bwMode="auto">
          <a:xfrm>
            <a:off x="611560" y="1053108"/>
            <a:ext cx="8280920" cy="525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原则是</a:t>
            </a:r>
            <a:r>
              <a:rPr lang="zh-CN" altLang="en-US" sz="2400" b="0" dirty="0">
                <a:solidFill>
                  <a:srgbClr val="DD0303"/>
                </a:solidFill>
                <a:latin typeface="Arial" charset="0"/>
                <a:ea typeface="黑体" pitchFamily="2" charset="-122"/>
              </a:rPr>
              <a:t>先阴离子后阳离子</a:t>
            </a:r>
            <a:r>
              <a:rPr lang="zh-CN" altLang="en-US" sz="2400" b="0" dirty="0">
                <a:solidFill>
                  <a:srgbClr val="FF0000"/>
                </a:solidFill>
                <a:latin typeface="Arial" charset="0"/>
                <a:ea typeface="黑体" pitchFamily="2" charset="-122"/>
              </a:rPr>
              <a:t>，</a:t>
            </a:r>
            <a:r>
              <a:rPr lang="zh-CN" altLang="en-US" sz="2400" b="0" dirty="0">
                <a:solidFill>
                  <a:srgbClr val="DD0303"/>
                </a:solidFill>
                <a:latin typeface="Arial" charset="0"/>
                <a:ea typeface="黑体" pitchFamily="2" charset="-122"/>
              </a:rPr>
              <a:t>先简单后复杂</a:t>
            </a:r>
            <a:endParaRPr lang="zh-CN" altLang="en-US" sz="2400" b="0" dirty="0">
              <a:solidFill>
                <a:srgbClr val="0101FF"/>
              </a:solidFill>
              <a:latin typeface="Arial" charset="0"/>
              <a:ea typeface="黑体" pitchFamily="2" charset="-122"/>
            </a:endParaRPr>
          </a:p>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命名顺序：</a:t>
            </a:r>
          </a:p>
          <a:p>
            <a:pPr eaLnBrk="1" hangingPunct="1">
              <a:lnSpc>
                <a:spcPct val="120000"/>
              </a:lnSpc>
              <a:spcBef>
                <a:spcPct val="0"/>
              </a:spcBef>
              <a:buFontTx/>
              <a:buNone/>
            </a:pPr>
            <a:r>
              <a:rPr lang="en-US" altLang="zh-CN" sz="2400" b="0" dirty="0">
                <a:solidFill>
                  <a:srgbClr val="0101FF"/>
                </a:solidFill>
                <a:latin typeface="Arial" charset="0"/>
                <a:ea typeface="黑体" pitchFamily="2" charset="-122"/>
              </a:rPr>
              <a:t>(1) </a:t>
            </a:r>
            <a:r>
              <a:rPr lang="zh-CN" altLang="en-US" sz="2400" b="0" dirty="0">
                <a:solidFill>
                  <a:srgbClr val="DD0303"/>
                </a:solidFill>
                <a:latin typeface="Arial" charset="0"/>
                <a:ea typeface="黑体" pitchFamily="2" charset="-122"/>
              </a:rPr>
              <a:t>先无机</a:t>
            </a:r>
            <a:r>
              <a:rPr lang="zh-CN" altLang="en-US" sz="2400" b="0" dirty="0">
                <a:solidFill>
                  <a:srgbClr val="0101FF"/>
                </a:solidFill>
                <a:latin typeface="Arial" charset="0"/>
                <a:ea typeface="黑体" pitchFamily="2" charset="-122"/>
              </a:rPr>
              <a:t>配体，</a:t>
            </a:r>
            <a:r>
              <a:rPr lang="zh-CN" altLang="en-US" sz="2400" b="0" dirty="0">
                <a:solidFill>
                  <a:srgbClr val="DD0303"/>
                </a:solidFill>
                <a:latin typeface="Arial" charset="0"/>
                <a:ea typeface="黑体" pitchFamily="2" charset="-122"/>
              </a:rPr>
              <a:t>后有机</a:t>
            </a:r>
            <a:r>
              <a:rPr lang="zh-CN" altLang="en-US" sz="2400" b="0" dirty="0">
                <a:solidFill>
                  <a:srgbClr val="0101FF"/>
                </a:solidFill>
                <a:latin typeface="Arial" charset="0"/>
                <a:ea typeface="黑体" pitchFamily="2" charset="-122"/>
              </a:rPr>
              <a:t>配体</a:t>
            </a:r>
          </a:p>
          <a:p>
            <a:pPr eaLnBrk="1" hangingPunct="1">
              <a:lnSpc>
                <a:spcPct val="120000"/>
              </a:lnSpc>
              <a:spcBef>
                <a:spcPct val="0"/>
              </a:spcBef>
              <a:buFontTx/>
              <a:buNone/>
            </a:pPr>
            <a:r>
              <a:rPr lang="en-US" altLang="zh-CN" sz="2400" b="0" i="1" dirty="0">
                <a:solidFill>
                  <a:srgbClr val="0101FF"/>
                </a:solidFill>
                <a:latin typeface="Arial" charset="0"/>
                <a:ea typeface="黑体" pitchFamily="2" charset="-122"/>
              </a:rPr>
              <a:t>		</a:t>
            </a:r>
            <a:r>
              <a:rPr lang="en-US" altLang="zh-CN" sz="2400" b="0" dirty="0">
                <a:solidFill>
                  <a:srgbClr val="0101FF"/>
                </a:solidFill>
                <a:latin typeface="Arial" charset="0"/>
                <a:ea typeface="黑体" pitchFamily="2" charset="-122"/>
              </a:rPr>
              <a:t>(CH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C</a:t>
            </a:r>
            <a:r>
              <a:rPr lang="en-US" altLang="zh-CN" sz="2400" b="0" baseline="-25000" dirty="0">
                <a:solidFill>
                  <a:srgbClr val="0101FF"/>
                </a:solidFill>
                <a:latin typeface="Arial" charset="0"/>
                <a:ea typeface="黑体" pitchFamily="2" charset="-122"/>
              </a:rPr>
              <a:t>5</a:t>
            </a:r>
            <a:r>
              <a:rPr lang="en-US" altLang="zh-CN" sz="2400" b="0" dirty="0">
                <a:solidFill>
                  <a:srgbClr val="0101FF"/>
                </a:solidFill>
                <a:latin typeface="Arial" charset="0"/>
                <a:ea typeface="黑体" pitchFamily="2" charset="-122"/>
              </a:rPr>
              <a:t>H</a:t>
            </a:r>
            <a:r>
              <a:rPr lang="en-US" altLang="zh-CN" sz="2400" b="0" baseline="-25000" dirty="0">
                <a:solidFill>
                  <a:srgbClr val="0101FF"/>
                </a:solidFill>
                <a:latin typeface="Arial" charset="0"/>
                <a:ea typeface="黑体" pitchFamily="2" charset="-122"/>
              </a:rPr>
              <a:t>4</a:t>
            </a:r>
            <a:r>
              <a:rPr lang="en-US" altLang="zh-CN" sz="2400" b="0" dirty="0">
                <a:solidFill>
                  <a:srgbClr val="0101FF"/>
                </a:solidFill>
                <a:latin typeface="Arial" charset="0"/>
                <a:ea typeface="黑体" pitchFamily="2" charset="-122"/>
              </a:rPr>
              <a:t>)Mn(CO)</a:t>
            </a:r>
            <a:r>
              <a:rPr lang="en-US" altLang="zh-CN" sz="2400" b="0" baseline="-25000" dirty="0">
                <a:solidFill>
                  <a:srgbClr val="0101FF"/>
                </a:solidFill>
                <a:latin typeface="Arial" charset="0"/>
                <a:ea typeface="黑体" pitchFamily="2" charset="-122"/>
              </a:rPr>
              <a:t>3</a:t>
            </a:r>
          </a:p>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		三羰基</a:t>
            </a:r>
            <a:r>
              <a:rPr lang="zh-CN" altLang="zh-CN" sz="2400" b="0" dirty="0">
                <a:solidFill>
                  <a:srgbClr val="0101FF"/>
                </a:solidFill>
                <a:latin typeface="Arial" charset="0"/>
                <a:ea typeface="黑体" pitchFamily="2" charset="-122"/>
              </a:rPr>
              <a:t>·</a:t>
            </a:r>
            <a:r>
              <a:rPr lang="en-US" altLang="zh-CN" sz="2400" b="0" dirty="0">
                <a:solidFill>
                  <a:srgbClr val="0101FF"/>
                </a:solidFill>
                <a:latin typeface="Arial" charset="0"/>
                <a:ea typeface="黑体" pitchFamily="2" charset="-122"/>
              </a:rPr>
              <a:t>2-</a:t>
            </a:r>
            <a:r>
              <a:rPr lang="zh-CN" altLang="en-US" sz="2400" b="0" dirty="0">
                <a:solidFill>
                  <a:srgbClr val="0101FF"/>
                </a:solidFill>
                <a:latin typeface="Arial" charset="0"/>
                <a:ea typeface="黑体" pitchFamily="2" charset="-122"/>
              </a:rPr>
              <a:t>甲基环戊二烯基锰 </a:t>
            </a:r>
            <a:endParaRPr lang="en-US" altLang="zh-CN" sz="2400" b="0" dirty="0">
              <a:solidFill>
                <a:srgbClr val="0101FF"/>
              </a:solidFill>
              <a:latin typeface="Arial" charset="0"/>
              <a:ea typeface="黑体" pitchFamily="2" charset="-122"/>
            </a:endParaRPr>
          </a:p>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(2) 先列出</a:t>
            </a:r>
            <a:r>
              <a:rPr lang="zh-CN" altLang="en-US" sz="2400" b="0" dirty="0">
                <a:solidFill>
                  <a:srgbClr val="DD0303"/>
                </a:solidFill>
                <a:latin typeface="Arial" charset="0"/>
                <a:ea typeface="黑体" pitchFamily="2" charset="-122"/>
              </a:rPr>
              <a:t>阴离子</a:t>
            </a:r>
            <a:r>
              <a:rPr lang="zh-CN" altLang="en-US" sz="2400" b="0" dirty="0">
                <a:solidFill>
                  <a:srgbClr val="0101FF"/>
                </a:solidFill>
                <a:latin typeface="Arial" charset="0"/>
                <a:ea typeface="黑体" pitchFamily="2" charset="-122"/>
              </a:rPr>
              <a:t>，后列出</a:t>
            </a:r>
            <a:r>
              <a:rPr lang="zh-CN" altLang="en-US" sz="2400" b="0" dirty="0">
                <a:solidFill>
                  <a:srgbClr val="DD0303"/>
                </a:solidFill>
                <a:latin typeface="Arial" charset="0"/>
                <a:ea typeface="黑体" pitchFamily="2" charset="-122"/>
              </a:rPr>
              <a:t>阳离子，再中性分子</a:t>
            </a:r>
            <a:r>
              <a:rPr lang="zh-CN" altLang="zh-CN" sz="2400" b="0" dirty="0">
                <a:solidFill>
                  <a:srgbClr val="0101FF"/>
                </a:solidFill>
                <a:latin typeface="Arial" charset="0"/>
                <a:ea typeface="黑体" pitchFamily="2" charset="-122"/>
              </a:rPr>
              <a:t>   </a:t>
            </a:r>
            <a:r>
              <a:rPr lang="zh-CN" altLang="en-US" sz="2400" b="0" dirty="0">
                <a:solidFill>
                  <a:srgbClr val="0101FF"/>
                </a:solidFill>
                <a:latin typeface="Arial" charset="0"/>
                <a:ea typeface="黑体" pitchFamily="2" charset="-122"/>
              </a:rPr>
              <a:t>	</a:t>
            </a:r>
            <a:r>
              <a:rPr lang="en-US" altLang="zh-CN" sz="2400" b="0" dirty="0">
                <a:solidFill>
                  <a:srgbClr val="0101FF"/>
                </a:solidFill>
                <a:latin typeface="Arial" charset="0"/>
                <a:ea typeface="黑体" pitchFamily="2" charset="-122"/>
              </a:rPr>
              <a:t>K[PtCl</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NH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      </a:t>
            </a:r>
          </a:p>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		</a:t>
            </a:r>
            <a:r>
              <a:rPr lang="zh-CN" altLang="zh-CN" sz="2400" b="0" dirty="0">
                <a:solidFill>
                  <a:srgbClr val="0101FF"/>
                </a:solidFill>
                <a:latin typeface="Arial" charset="0"/>
                <a:ea typeface="黑体" pitchFamily="2" charset="-122"/>
              </a:rPr>
              <a:t>三氯·氨合铂(</a:t>
            </a:r>
            <a:r>
              <a:rPr lang="en-US" altLang="zh-CN" sz="2400" b="0" dirty="0">
                <a:solidFill>
                  <a:srgbClr val="0101FF"/>
                </a:solidFill>
                <a:latin typeface="Arial" charset="0"/>
                <a:ea typeface="黑体" pitchFamily="2" charset="-122"/>
              </a:rPr>
              <a:t>II)</a:t>
            </a:r>
            <a:r>
              <a:rPr lang="zh-CN" altLang="zh-CN" sz="2400" b="0" dirty="0">
                <a:solidFill>
                  <a:srgbClr val="0101FF"/>
                </a:solidFill>
                <a:latin typeface="Arial" charset="0"/>
                <a:ea typeface="黑体" pitchFamily="2" charset="-122"/>
              </a:rPr>
              <a:t>酸钾</a:t>
            </a:r>
          </a:p>
          <a:p>
            <a:pPr eaLnBrk="1" hangingPunct="1">
              <a:lnSpc>
                <a:spcPct val="120000"/>
              </a:lnSpc>
              <a:spcBef>
                <a:spcPct val="0"/>
              </a:spcBef>
              <a:buFontTx/>
              <a:buNone/>
            </a:pPr>
            <a:r>
              <a:rPr lang="en-US" altLang="zh-CN" sz="2400" b="0" dirty="0">
                <a:solidFill>
                  <a:schemeClr val="accent2"/>
                </a:solidFill>
                <a:latin typeface="Arial" charset="0"/>
                <a:ea typeface="黑体" pitchFamily="2" charset="-122"/>
              </a:rPr>
              <a:t>(3)</a:t>
            </a:r>
            <a:r>
              <a:rPr lang="en-US" altLang="zh-CN" sz="2400" b="0" dirty="0">
                <a:solidFill>
                  <a:srgbClr val="DD0303"/>
                </a:solidFill>
                <a:latin typeface="Arial" charset="0"/>
                <a:ea typeface="黑体" pitchFamily="2" charset="-122"/>
              </a:rPr>
              <a:t> </a:t>
            </a:r>
            <a:r>
              <a:rPr lang="zh-CN" altLang="en-US" sz="2400" b="0" dirty="0">
                <a:solidFill>
                  <a:srgbClr val="DD0303"/>
                </a:solidFill>
                <a:latin typeface="Arial" charset="0"/>
                <a:ea typeface="黑体" pitchFamily="2" charset="-122"/>
              </a:rPr>
              <a:t>同类配体</a:t>
            </a:r>
            <a:r>
              <a:rPr lang="zh-CN" altLang="en-US" sz="2400" b="0" dirty="0">
                <a:solidFill>
                  <a:srgbClr val="0101FF"/>
                </a:solidFill>
                <a:latin typeface="Arial" charset="0"/>
                <a:ea typeface="黑体" pitchFamily="2" charset="-122"/>
              </a:rPr>
              <a:t>按配位原子元素符号的</a:t>
            </a:r>
            <a:r>
              <a:rPr lang="zh-CN" altLang="en-US" sz="2400" b="0" dirty="0">
                <a:solidFill>
                  <a:srgbClr val="DD0303"/>
                </a:solidFill>
                <a:latin typeface="Arial" charset="0"/>
                <a:ea typeface="黑体" pitchFamily="2" charset="-122"/>
              </a:rPr>
              <a:t>英文字母顺序排列</a:t>
            </a:r>
          </a:p>
          <a:p>
            <a:pPr eaLnBrk="1" hangingPunct="1">
              <a:lnSpc>
                <a:spcPct val="120000"/>
              </a:lnSpc>
              <a:spcBef>
                <a:spcPct val="0"/>
              </a:spcBef>
              <a:buFontTx/>
              <a:buNone/>
            </a:pPr>
            <a:r>
              <a:rPr lang="zh-CN" altLang="en-US" sz="2400" b="0" dirty="0">
                <a:solidFill>
                  <a:srgbClr val="0101FF"/>
                </a:solidFill>
                <a:latin typeface="Arial" charset="0"/>
                <a:ea typeface="黑体" pitchFamily="2" charset="-122"/>
              </a:rPr>
              <a:t>		[</a:t>
            </a:r>
            <a:r>
              <a:rPr lang="en-US" altLang="zh-CN" sz="2400" b="0" dirty="0">
                <a:solidFill>
                  <a:srgbClr val="0101FF"/>
                </a:solidFill>
                <a:latin typeface="Arial" charset="0"/>
                <a:ea typeface="黑体" pitchFamily="2" charset="-122"/>
              </a:rPr>
              <a:t>Co(NH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a:t>
            </a:r>
            <a:r>
              <a:rPr lang="en-US" altLang="zh-CN" sz="2400" b="0" baseline="-25000" dirty="0">
                <a:solidFill>
                  <a:srgbClr val="0101FF"/>
                </a:solidFill>
                <a:latin typeface="Arial" charset="0"/>
                <a:ea typeface="黑体" pitchFamily="2" charset="-122"/>
              </a:rPr>
              <a:t>5</a:t>
            </a:r>
            <a:r>
              <a:rPr lang="en-US" altLang="zh-CN" sz="2400" b="0" dirty="0">
                <a:solidFill>
                  <a:srgbClr val="0101FF"/>
                </a:solidFill>
                <a:latin typeface="Arial" charset="0"/>
                <a:ea typeface="黑体" pitchFamily="2" charset="-122"/>
              </a:rPr>
              <a:t>H</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O]Cl</a:t>
            </a:r>
            <a:r>
              <a:rPr lang="en-US" altLang="zh-CN" sz="2400" b="0" baseline="-25000" dirty="0">
                <a:solidFill>
                  <a:srgbClr val="0101FF"/>
                </a:solidFill>
                <a:latin typeface="Arial" charset="0"/>
                <a:ea typeface="黑体" pitchFamily="2" charset="-122"/>
              </a:rPr>
              <a:t>3   </a:t>
            </a:r>
          </a:p>
          <a:p>
            <a:pPr eaLnBrk="1" hangingPunct="1">
              <a:lnSpc>
                <a:spcPct val="120000"/>
              </a:lnSpc>
              <a:spcBef>
                <a:spcPct val="0"/>
              </a:spcBef>
              <a:buFontTx/>
              <a:buNone/>
            </a:pPr>
            <a:r>
              <a:rPr lang="zh-CN" altLang="en-US" sz="2400" b="0" baseline="-25000" dirty="0">
                <a:solidFill>
                  <a:srgbClr val="0101FF"/>
                </a:solidFill>
                <a:latin typeface="Arial" charset="0"/>
                <a:ea typeface="黑体" pitchFamily="2" charset="-122"/>
              </a:rPr>
              <a:t>		</a:t>
            </a:r>
            <a:r>
              <a:rPr lang="zh-CN" altLang="zh-CN" sz="2400" b="0" dirty="0">
                <a:solidFill>
                  <a:srgbClr val="0101FF"/>
                </a:solidFill>
                <a:latin typeface="Arial" charset="0"/>
                <a:ea typeface="黑体" pitchFamily="2" charset="-122"/>
              </a:rPr>
              <a:t>三氯化五氨·一水合钴</a:t>
            </a:r>
            <a:r>
              <a:rPr lang="zh-CN" altLang="en-US" sz="2400" b="0" dirty="0">
                <a:solidFill>
                  <a:srgbClr val="0101FF"/>
                </a:solidFill>
                <a:latin typeface="Arial" charset="0"/>
                <a:ea typeface="黑体" pitchFamily="2" charset="-122"/>
              </a:rPr>
              <a:t>(</a:t>
            </a:r>
            <a:r>
              <a:rPr lang="en-US" altLang="zh-CN" sz="2400" b="0" dirty="0">
                <a:solidFill>
                  <a:srgbClr val="0101FF"/>
                </a:solidFill>
                <a:latin typeface="Arial" charset="0"/>
                <a:ea typeface="黑体" pitchFamily="2" charset="-122"/>
              </a:rPr>
              <a:t>III)</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ChangeArrowheads="1"/>
          </p:cNvSpPr>
          <p:nvPr/>
        </p:nvSpPr>
        <p:spPr bwMode="auto">
          <a:xfrm>
            <a:off x="317989" y="1196976"/>
            <a:ext cx="8646499"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120000"/>
              </a:lnSpc>
              <a:buFontTx/>
              <a:buNone/>
            </a:pPr>
            <a:r>
              <a:rPr lang="zh-CN" altLang="en-US" sz="2400" b="0" dirty="0">
                <a:solidFill>
                  <a:srgbClr val="0101FF"/>
                </a:solidFill>
                <a:latin typeface="Arial" charset="0"/>
                <a:ea typeface="黑体" pitchFamily="2" charset="-122"/>
              </a:rPr>
              <a:t>(4) </a:t>
            </a:r>
            <a:r>
              <a:rPr lang="zh-CN" altLang="en-US" sz="2400" b="0" dirty="0">
                <a:solidFill>
                  <a:srgbClr val="DD0303"/>
                </a:solidFill>
                <a:latin typeface="Arial" charset="0"/>
                <a:ea typeface="黑体" pitchFamily="2" charset="-122"/>
              </a:rPr>
              <a:t>同类配体</a:t>
            </a:r>
            <a:r>
              <a:rPr lang="zh-CN" altLang="en-US" sz="2400" b="0" dirty="0">
                <a:solidFill>
                  <a:srgbClr val="0101FF"/>
                </a:solidFill>
                <a:latin typeface="Arial" charset="0"/>
                <a:ea typeface="黑体" pitchFamily="2" charset="-122"/>
              </a:rPr>
              <a:t>同一配位原子时，将含</a:t>
            </a:r>
            <a:r>
              <a:rPr lang="zh-CN" altLang="en-US" sz="2400" b="0" dirty="0">
                <a:solidFill>
                  <a:srgbClr val="DD0303"/>
                </a:solidFill>
                <a:latin typeface="Arial" charset="0"/>
                <a:ea typeface="黑体" pitchFamily="2" charset="-122"/>
              </a:rPr>
              <a:t>较少原子数</a:t>
            </a:r>
            <a:r>
              <a:rPr lang="zh-CN" altLang="en-US" sz="2400" b="0" dirty="0">
                <a:solidFill>
                  <a:srgbClr val="0101FF"/>
                </a:solidFill>
                <a:latin typeface="Arial" charset="0"/>
                <a:ea typeface="黑体" pitchFamily="2" charset="-122"/>
              </a:rPr>
              <a:t>的配体排在前面</a:t>
            </a:r>
          </a:p>
          <a:p>
            <a:pPr algn="just" eaLnBrk="1" hangingPunct="1">
              <a:lnSpc>
                <a:spcPct val="120000"/>
              </a:lnSpc>
              <a:buFontTx/>
              <a:buNone/>
            </a:pPr>
            <a:r>
              <a:rPr lang="zh-CN" altLang="en-US" sz="2400" b="0" dirty="0">
                <a:solidFill>
                  <a:srgbClr val="0101FF"/>
                </a:solidFill>
                <a:latin typeface="Arial" charset="0"/>
                <a:ea typeface="黑体" pitchFamily="2" charset="-122"/>
              </a:rPr>
              <a:t>         [</a:t>
            </a:r>
            <a:r>
              <a:rPr lang="en-US" altLang="zh-CN" sz="2400" b="0" dirty="0">
                <a:solidFill>
                  <a:srgbClr val="0101FF"/>
                </a:solidFill>
                <a:latin typeface="Arial" charset="0"/>
                <a:ea typeface="黑体" pitchFamily="2" charset="-122"/>
              </a:rPr>
              <a:t>Pt(NO</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)(NH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)(NH</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OH)(</a:t>
            </a:r>
            <a:r>
              <a:rPr lang="en-US" altLang="zh-CN" sz="2400" b="0" dirty="0" err="1">
                <a:solidFill>
                  <a:srgbClr val="0101FF"/>
                </a:solidFill>
                <a:latin typeface="Arial" charset="0"/>
                <a:ea typeface="黑体" pitchFamily="2" charset="-122"/>
              </a:rPr>
              <a:t>Py</a:t>
            </a:r>
            <a:r>
              <a:rPr lang="en-US" altLang="zh-CN" sz="2400" b="0" dirty="0">
                <a:solidFill>
                  <a:srgbClr val="0101FF"/>
                </a:solidFill>
                <a:latin typeface="Arial" charset="0"/>
                <a:ea typeface="黑体" pitchFamily="2" charset="-122"/>
              </a:rPr>
              <a:t>)]Cl</a:t>
            </a:r>
          </a:p>
          <a:p>
            <a:pPr algn="just" eaLnBrk="1" hangingPunct="1">
              <a:lnSpc>
                <a:spcPct val="120000"/>
              </a:lnSpc>
              <a:buFontTx/>
              <a:buNone/>
            </a:pPr>
            <a:r>
              <a:rPr lang="zh-CN" altLang="en-US" sz="2400" b="0" dirty="0">
                <a:solidFill>
                  <a:srgbClr val="0101FF"/>
                </a:solidFill>
                <a:latin typeface="Arial" charset="0"/>
                <a:ea typeface="黑体" pitchFamily="2" charset="-122"/>
              </a:rPr>
              <a:t>         氯化硝基·氨·羟氨·吡啶合铂(</a:t>
            </a:r>
            <a:r>
              <a:rPr lang="en-US" altLang="zh-CN" sz="2400" b="0" dirty="0">
                <a:solidFill>
                  <a:srgbClr val="0101FF"/>
                </a:solidFill>
                <a:latin typeface="Arial" charset="0"/>
                <a:ea typeface="黑体" pitchFamily="2" charset="-122"/>
              </a:rPr>
              <a:t>II)</a:t>
            </a:r>
            <a:endParaRPr lang="zh-CN" altLang="en-US" sz="2400" b="0" dirty="0">
              <a:solidFill>
                <a:srgbClr val="0101FF"/>
              </a:solidFill>
              <a:latin typeface="Arial" charset="0"/>
              <a:ea typeface="黑体" pitchFamily="2" charset="-122"/>
            </a:endParaRPr>
          </a:p>
          <a:p>
            <a:pPr algn="just" eaLnBrk="1" hangingPunct="1">
              <a:lnSpc>
                <a:spcPct val="120000"/>
              </a:lnSpc>
              <a:buFontTx/>
              <a:buNone/>
            </a:pPr>
            <a:r>
              <a:rPr lang="zh-CN" altLang="en-US" sz="2400" b="0" dirty="0">
                <a:solidFill>
                  <a:srgbClr val="0101FF"/>
                </a:solidFill>
                <a:latin typeface="Arial" charset="0"/>
                <a:ea typeface="黑体" pitchFamily="2" charset="-122"/>
              </a:rPr>
              <a:t>(5) </a:t>
            </a:r>
            <a:r>
              <a:rPr lang="zh-CN" altLang="en-US" sz="2400" b="0" dirty="0">
                <a:solidFill>
                  <a:srgbClr val="DD0303"/>
                </a:solidFill>
                <a:latin typeface="Arial" charset="0"/>
                <a:ea typeface="黑体" pitchFamily="2" charset="-122"/>
              </a:rPr>
              <a:t>配位原子相同</a:t>
            </a:r>
            <a:r>
              <a:rPr lang="zh-CN" altLang="en-US" sz="2400" b="0" dirty="0">
                <a:solidFill>
                  <a:srgbClr val="0101FF"/>
                </a:solidFill>
                <a:latin typeface="Arial" charset="0"/>
                <a:ea typeface="黑体" pitchFamily="2" charset="-122"/>
              </a:rPr>
              <a:t>，配体中所含的</a:t>
            </a:r>
            <a:r>
              <a:rPr lang="zh-CN" altLang="en-US" sz="2400" b="0" dirty="0">
                <a:solidFill>
                  <a:srgbClr val="DD0303"/>
                </a:solidFill>
                <a:latin typeface="Arial" charset="0"/>
                <a:ea typeface="黑体" pitchFamily="2" charset="-122"/>
              </a:rPr>
              <a:t>原子数目</a:t>
            </a:r>
            <a:r>
              <a:rPr lang="zh-CN" altLang="en-US" sz="2400" b="0" dirty="0">
                <a:solidFill>
                  <a:srgbClr val="0101FF"/>
                </a:solidFill>
                <a:latin typeface="Arial" charset="0"/>
                <a:ea typeface="黑体" pitchFamily="2" charset="-122"/>
              </a:rPr>
              <a:t>也相同时，按结构式中与配原子相连的原子的元素符号的</a:t>
            </a:r>
            <a:r>
              <a:rPr lang="zh-CN" altLang="en-US" sz="2400" b="0" dirty="0">
                <a:solidFill>
                  <a:srgbClr val="DD0303"/>
                </a:solidFill>
                <a:latin typeface="Arial" charset="0"/>
                <a:ea typeface="黑体" pitchFamily="2" charset="-122"/>
              </a:rPr>
              <a:t>英文字母顺序</a:t>
            </a:r>
            <a:r>
              <a:rPr lang="zh-CN" altLang="en-US" sz="2400" b="0" dirty="0">
                <a:solidFill>
                  <a:srgbClr val="0101FF"/>
                </a:solidFill>
                <a:latin typeface="Arial" charset="0"/>
                <a:ea typeface="黑体" pitchFamily="2" charset="-122"/>
              </a:rPr>
              <a:t>排列</a:t>
            </a:r>
          </a:p>
          <a:p>
            <a:pPr algn="just" eaLnBrk="1" hangingPunct="1">
              <a:lnSpc>
                <a:spcPct val="120000"/>
              </a:lnSpc>
              <a:buFontTx/>
              <a:buNone/>
            </a:pPr>
            <a:r>
              <a:rPr lang="zh-CN" altLang="en-US" sz="2400" b="0" dirty="0">
                <a:solidFill>
                  <a:srgbClr val="0101FF"/>
                </a:solidFill>
                <a:latin typeface="Arial" charset="0"/>
                <a:ea typeface="黑体" pitchFamily="2" charset="-122"/>
              </a:rPr>
              <a:t>         [</a:t>
            </a:r>
            <a:r>
              <a:rPr lang="en-US" altLang="zh-CN" sz="2400" b="0" dirty="0">
                <a:solidFill>
                  <a:srgbClr val="0101FF"/>
                </a:solidFill>
                <a:latin typeface="Arial" charset="0"/>
                <a:ea typeface="黑体" pitchFamily="2" charset="-122"/>
              </a:rPr>
              <a:t>Pt (NH</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)(NO</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)(NH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a:t>
            </a:r>
            <a:r>
              <a:rPr lang="en-US" altLang="zh-CN" sz="2400" b="0" baseline="-25000" dirty="0">
                <a:solidFill>
                  <a:srgbClr val="0101FF"/>
                </a:solidFill>
                <a:latin typeface="Arial" charset="0"/>
                <a:ea typeface="黑体" pitchFamily="2" charset="-122"/>
              </a:rPr>
              <a:t>2</a:t>
            </a:r>
            <a:r>
              <a:rPr lang="en-US" altLang="zh-CN" sz="2400" b="0" dirty="0">
                <a:solidFill>
                  <a:srgbClr val="0101FF"/>
                </a:solidFill>
                <a:latin typeface="Arial" charset="0"/>
                <a:ea typeface="黑体" pitchFamily="2" charset="-122"/>
              </a:rPr>
              <a:t>]</a:t>
            </a:r>
          </a:p>
          <a:p>
            <a:pPr algn="just" eaLnBrk="1" hangingPunct="1">
              <a:lnSpc>
                <a:spcPct val="120000"/>
              </a:lnSpc>
              <a:buFontTx/>
              <a:buNone/>
            </a:pPr>
            <a:r>
              <a:rPr lang="zh-CN" altLang="en-US" sz="2400" b="0" dirty="0">
                <a:solidFill>
                  <a:srgbClr val="0101FF"/>
                </a:solidFill>
                <a:latin typeface="Arial" charset="0"/>
                <a:ea typeface="黑体" pitchFamily="2" charset="-122"/>
              </a:rPr>
              <a:t>        氨基·硝基·二氨合铂(</a:t>
            </a:r>
            <a:r>
              <a:rPr lang="en-US" altLang="zh-CN" sz="2400" b="0" dirty="0">
                <a:solidFill>
                  <a:srgbClr val="0101FF"/>
                </a:solidFill>
                <a:latin typeface="Arial" charset="0"/>
                <a:ea typeface="黑体" pitchFamily="2" charset="-122"/>
              </a:rPr>
              <a:t>II)</a:t>
            </a:r>
          </a:p>
          <a:p>
            <a:pPr algn="just" eaLnBrk="1" hangingPunct="1">
              <a:lnSpc>
                <a:spcPct val="120000"/>
              </a:lnSpc>
              <a:buFontTx/>
              <a:buNone/>
            </a:pPr>
            <a:r>
              <a:rPr lang="en-US" altLang="zh-CN" sz="2400" b="0" dirty="0">
                <a:solidFill>
                  <a:srgbClr val="0101FF"/>
                </a:solidFill>
                <a:latin typeface="Arial" charset="0"/>
                <a:ea typeface="黑体" pitchFamily="2" charset="-122"/>
              </a:rPr>
              <a:t>(6) </a:t>
            </a:r>
            <a:r>
              <a:rPr lang="zh-CN" altLang="en-US" sz="2400" b="0" dirty="0">
                <a:solidFill>
                  <a:srgbClr val="0101FF"/>
                </a:solidFill>
                <a:latin typeface="Arial" charset="0"/>
                <a:ea typeface="黑体" pitchFamily="2" charset="-122"/>
              </a:rPr>
              <a:t>配体化学式相同但配位原子不同，(</a:t>
            </a:r>
            <a:r>
              <a:rPr lang="zh-CN" altLang="zh-CN" sz="2400" b="0" dirty="0">
                <a:solidFill>
                  <a:srgbClr val="0101FF"/>
                </a:solidFill>
                <a:latin typeface="Arial" charset="0"/>
                <a:ea typeface="黑体" pitchFamily="2" charset="-122"/>
              </a:rPr>
              <a:t>-</a:t>
            </a:r>
            <a:r>
              <a:rPr lang="en-US" altLang="zh-CN" sz="2400" b="0" dirty="0">
                <a:solidFill>
                  <a:srgbClr val="0101FF"/>
                </a:solidFill>
                <a:latin typeface="Arial" charset="0"/>
                <a:ea typeface="黑体" pitchFamily="2" charset="-122"/>
              </a:rPr>
              <a:t>SCN, -NCS)</a:t>
            </a:r>
            <a:r>
              <a:rPr lang="zh-CN" altLang="zh-CN" sz="2400" b="0" dirty="0">
                <a:solidFill>
                  <a:srgbClr val="0101FF"/>
                </a:solidFill>
                <a:latin typeface="Arial" charset="0"/>
                <a:ea typeface="黑体" pitchFamily="2" charset="-122"/>
              </a:rPr>
              <a:t>时，则按</a:t>
            </a:r>
            <a:r>
              <a:rPr lang="en-US" altLang="zh-CN" sz="2400" b="0" dirty="0">
                <a:solidFill>
                  <a:srgbClr val="0101FF"/>
                </a:solidFill>
                <a:latin typeface="Arial" charset="0"/>
                <a:ea typeface="黑体" pitchFamily="2" charset="-122"/>
              </a:rPr>
              <a:t>  </a:t>
            </a:r>
            <a:r>
              <a:rPr lang="zh-CN" altLang="zh-CN" sz="2400" b="0" dirty="0">
                <a:solidFill>
                  <a:srgbClr val="0101FF"/>
                </a:solidFill>
                <a:latin typeface="Arial" charset="0"/>
                <a:ea typeface="黑体" pitchFamily="2" charset="-122"/>
              </a:rPr>
              <a:t>配位原子元素符号的</a:t>
            </a:r>
            <a:r>
              <a:rPr lang="zh-CN" altLang="zh-CN" sz="2400" b="0" dirty="0">
                <a:solidFill>
                  <a:srgbClr val="DD0303"/>
                </a:solidFill>
                <a:latin typeface="Arial" charset="0"/>
                <a:ea typeface="黑体" pitchFamily="2" charset="-122"/>
              </a:rPr>
              <a:t>字母顺序排列</a:t>
            </a:r>
            <a:endParaRPr lang="zh-CN" altLang="en-US" sz="2400" b="0" dirty="0">
              <a:solidFill>
                <a:srgbClr val="0101FF"/>
              </a:solidFill>
              <a:latin typeface="Arial" charset="0"/>
              <a:ea typeface="黑体" pitchFamily="2" charset="-122"/>
            </a:endParaRPr>
          </a:p>
        </p:txBody>
      </p:sp>
      <p:sp>
        <p:nvSpPr>
          <p:cNvPr id="3" name="Text Box 2"/>
          <p:cNvSpPr txBox="1">
            <a:spLocks noChangeArrowheads="1"/>
          </p:cNvSpPr>
          <p:nvPr/>
        </p:nvSpPr>
        <p:spPr bwMode="auto">
          <a:xfrm>
            <a:off x="2710962" y="188640"/>
            <a:ext cx="4122127"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zh-CN" altLang="en-US" sz="3200" dirty="0">
                <a:solidFill>
                  <a:srgbClr val="CC3300"/>
                </a:solidFill>
                <a:effectLst>
                  <a:outerShdw blurRad="38100" dist="38100" dir="2700000" algn="tl">
                    <a:srgbClr val="C0C0C0"/>
                  </a:outerShdw>
                </a:effectLst>
              </a:rPr>
              <a:t>配位化合物的命名</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ChangeArrowheads="1"/>
          </p:cNvSpPr>
          <p:nvPr/>
        </p:nvSpPr>
        <p:spPr bwMode="auto">
          <a:xfrm>
            <a:off x="179512" y="1234958"/>
            <a:ext cx="6624736" cy="3490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FontTx/>
              <a:buNone/>
            </a:pPr>
            <a:r>
              <a:rPr lang="zh-CN" altLang="en-US" sz="2400" dirty="0">
                <a:solidFill>
                  <a:schemeClr val="tx1"/>
                </a:solidFill>
                <a:latin typeface="Arial" charset="0"/>
                <a:ea typeface="黑体" pitchFamily="2" charset="-122"/>
              </a:rPr>
              <a:t>        1891年，瑞士苏黎士（</a:t>
            </a:r>
            <a:r>
              <a:rPr lang="en-US" altLang="zh-CN" sz="2400" dirty="0">
                <a:solidFill>
                  <a:schemeClr val="tx1"/>
                </a:solidFill>
                <a:latin typeface="Arial" charset="0"/>
                <a:ea typeface="黑体" pitchFamily="2" charset="-122"/>
              </a:rPr>
              <a:t>Zurich）</a:t>
            </a:r>
            <a:r>
              <a:rPr lang="zh-CN" altLang="en-US" sz="2400" dirty="0">
                <a:solidFill>
                  <a:schemeClr val="tx1"/>
                </a:solidFill>
                <a:latin typeface="Arial" charset="0"/>
                <a:ea typeface="黑体" pitchFamily="2" charset="-122"/>
              </a:rPr>
              <a:t>大学的</a:t>
            </a:r>
            <a:r>
              <a:rPr lang="en-US" altLang="zh-CN" sz="2400" dirty="0">
                <a:solidFill>
                  <a:schemeClr val="tx1"/>
                </a:solidFill>
                <a:latin typeface="Arial" charset="0"/>
                <a:ea typeface="黑体" pitchFamily="2" charset="-122"/>
              </a:rPr>
              <a:t>Werner</a:t>
            </a:r>
            <a:r>
              <a:rPr lang="zh-CN" altLang="en-US" sz="2400" dirty="0">
                <a:solidFill>
                  <a:schemeClr val="tx1"/>
                </a:solidFill>
                <a:latin typeface="Arial" charset="0"/>
                <a:ea typeface="黑体" pitchFamily="2" charset="-122"/>
              </a:rPr>
              <a:t>教授，提出新的配位理论学说。</a:t>
            </a:r>
          </a:p>
          <a:p>
            <a:pPr eaLnBrk="1" hangingPunct="1">
              <a:lnSpc>
                <a:spcPct val="120000"/>
              </a:lnSpc>
              <a:buFontTx/>
              <a:buNone/>
            </a:pPr>
            <a:r>
              <a:rPr lang="zh-CN" altLang="en-US" sz="2400" dirty="0">
                <a:solidFill>
                  <a:schemeClr val="tx1"/>
                </a:solidFill>
                <a:latin typeface="Arial" charset="0"/>
                <a:ea typeface="黑体" pitchFamily="2" charset="-122"/>
              </a:rPr>
              <a:t>基本观点如下：</a:t>
            </a:r>
          </a:p>
          <a:p>
            <a:pPr eaLnBrk="1" hangingPunct="1">
              <a:lnSpc>
                <a:spcPct val="120000"/>
              </a:lnSpc>
              <a:buFontTx/>
              <a:buNone/>
            </a:pPr>
            <a:r>
              <a:rPr lang="zh-CN" altLang="en-US" sz="2400" dirty="0">
                <a:solidFill>
                  <a:schemeClr val="tx1"/>
                </a:solidFill>
                <a:latin typeface="Arial" charset="0"/>
                <a:ea typeface="黑体" pitchFamily="2" charset="-122"/>
              </a:rPr>
              <a:t>1）大多数元素有两种类型的价：即主价和副价</a:t>
            </a:r>
          </a:p>
          <a:p>
            <a:pPr eaLnBrk="1" hangingPunct="1">
              <a:lnSpc>
                <a:spcPct val="120000"/>
              </a:lnSpc>
              <a:buFontTx/>
              <a:buNone/>
            </a:pPr>
            <a:r>
              <a:rPr lang="zh-CN" altLang="en-US" sz="2400" dirty="0">
                <a:solidFill>
                  <a:schemeClr val="tx1"/>
                </a:solidFill>
                <a:latin typeface="Arial" charset="0"/>
                <a:ea typeface="黑体" pitchFamily="2" charset="-122"/>
              </a:rPr>
              <a:t>      分别相当于现在的氧化态和配位数</a:t>
            </a:r>
          </a:p>
          <a:p>
            <a:pPr eaLnBrk="1" hangingPunct="1">
              <a:lnSpc>
                <a:spcPct val="120000"/>
              </a:lnSpc>
              <a:buFontTx/>
              <a:buNone/>
            </a:pPr>
            <a:r>
              <a:rPr lang="zh-CN" altLang="en-US" sz="2400" dirty="0">
                <a:solidFill>
                  <a:schemeClr val="tx1"/>
                </a:solidFill>
                <a:latin typeface="Arial" charset="0"/>
                <a:ea typeface="黑体" pitchFamily="2" charset="-122"/>
              </a:rPr>
              <a:t>2）每种元素都倾向于既满足它的主价又要满足它的副价</a:t>
            </a:r>
          </a:p>
        </p:txBody>
      </p:sp>
      <p:pic>
        <p:nvPicPr>
          <p:cNvPr id="18435" name="Picture 10" descr="FG25_01_01U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2240" y="1772816"/>
            <a:ext cx="2077635" cy="2379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FF"/>
                </a:solidFill>
                <a:miter lim="800000"/>
                <a:headEnd/>
                <a:tailEnd/>
              </a14:hiddenLine>
            </a:ext>
          </a:extLst>
        </p:spPr>
      </p:pic>
      <p:sp>
        <p:nvSpPr>
          <p:cNvPr id="1905675" name="Text Box 11"/>
          <p:cNvSpPr txBox="1">
            <a:spLocks noChangeArrowheads="1"/>
          </p:cNvSpPr>
          <p:nvPr/>
        </p:nvSpPr>
        <p:spPr bwMode="auto">
          <a:xfrm>
            <a:off x="6557004" y="4667819"/>
            <a:ext cx="2325566" cy="120032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20000"/>
              </a:lnSpc>
              <a:defRPr/>
            </a:pPr>
            <a:r>
              <a:rPr kumimoji="0" lang="en-US" altLang="zh-CN" sz="2000" dirty="0">
                <a:solidFill>
                  <a:schemeClr val="accent2"/>
                </a:solidFill>
                <a:effectLst>
                  <a:outerShdw blurRad="38100" dist="38100" dir="2700000" algn="tl">
                    <a:srgbClr val="C0C0C0"/>
                  </a:outerShdw>
                </a:effectLst>
              </a:rPr>
              <a:t>Alfred Werner </a:t>
            </a:r>
          </a:p>
          <a:p>
            <a:pPr algn="ctr" eaLnBrk="1" hangingPunct="1">
              <a:lnSpc>
                <a:spcPct val="120000"/>
              </a:lnSpc>
              <a:defRPr/>
            </a:pPr>
            <a:r>
              <a:rPr kumimoji="0" lang="en-US" altLang="zh-CN" sz="2000" dirty="0">
                <a:solidFill>
                  <a:schemeClr val="accent2"/>
                </a:solidFill>
                <a:effectLst>
                  <a:outerShdw blurRad="38100" dist="38100" dir="2700000" algn="tl">
                    <a:srgbClr val="C0C0C0"/>
                  </a:outerShdw>
                </a:effectLst>
              </a:rPr>
              <a:t>(1866-1919)</a:t>
            </a:r>
          </a:p>
          <a:p>
            <a:pPr algn="ctr" eaLnBrk="1" hangingPunct="1">
              <a:lnSpc>
                <a:spcPct val="120000"/>
              </a:lnSpc>
              <a:defRPr/>
            </a:pPr>
            <a:r>
              <a:rPr kumimoji="0" lang="zh-CN" altLang="en-US" sz="2000" dirty="0">
                <a:solidFill>
                  <a:schemeClr val="accent2"/>
                </a:solidFill>
                <a:effectLst>
                  <a:outerShdw blurRad="38100" dist="38100" dir="2700000" algn="tl">
                    <a:srgbClr val="C0C0C0"/>
                  </a:outerShdw>
                </a:effectLst>
              </a:rPr>
              <a:t>瑞士化学家</a:t>
            </a:r>
          </a:p>
        </p:txBody>
      </p:sp>
      <p:sp>
        <p:nvSpPr>
          <p:cNvPr id="18437" name="Rectangle 7"/>
          <p:cNvSpPr>
            <a:spLocks noChangeArrowheads="1"/>
          </p:cNvSpPr>
          <p:nvPr/>
        </p:nvSpPr>
        <p:spPr bwMode="auto">
          <a:xfrm>
            <a:off x="179512" y="4815400"/>
            <a:ext cx="6846277" cy="142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dirty="0">
                <a:solidFill>
                  <a:schemeClr val="tx1"/>
                </a:solidFill>
                <a:ea typeface="黑体" pitchFamily="2" charset="-122"/>
              </a:rPr>
              <a:t>3）副价指向空间的确定位置</a:t>
            </a:r>
          </a:p>
          <a:p>
            <a:pPr eaLnBrk="1" hangingPunct="1">
              <a:lnSpc>
                <a:spcPct val="120000"/>
              </a:lnSpc>
              <a:spcBef>
                <a:spcPct val="0"/>
              </a:spcBef>
              <a:buFontTx/>
              <a:buNone/>
            </a:pPr>
            <a:r>
              <a:rPr lang="zh-CN" altLang="en-US" sz="2400" dirty="0">
                <a:solidFill>
                  <a:schemeClr val="tx1"/>
                </a:solidFill>
                <a:ea typeface="黑体" pitchFamily="2" charset="-122"/>
              </a:rPr>
              <a:t>主要贡献：1）提出了副价的概念（现称配位数）</a:t>
            </a:r>
          </a:p>
          <a:p>
            <a:pPr eaLnBrk="1" hangingPunct="1">
              <a:lnSpc>
                <a:spcPct val="120000"/>
              </a:lnSpc>
              <a:spcBef>
                <a:spcPct val="0"/>
              </a:spcBef>
              <a:buFontTx/>
              <a:buNone/>
            </a:pPr>
            <a:r>
              <a:rPr lang="zh-CN" altLang="en-US" sz="2400" dirty="0">
                <a:solidFill>
                  <a:schemeClr val="tx1"/>
                </a:solidFill>
                <a:ea typeface="黑体" pitchFamily="2" charset="-122"/>
              </a:rPr>
              <a:t>                    2）奠定了配合物的立体化学基础</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Text Box 2">
            <a:extLst>
              <a:ext uri="{FF2B5EF4-FFF2-40B4-BE49-F238E27FC236}">
                <a16:creationId xmlns:a16="http://schemas.microsoft.com/office/drawing/2014/main" id="{FDF2D7D9-E2E0-FA1B-7461-9ADDCBD605C1}"/>
              </a:ext>
            </a:extLst>
          </p:cNvPr>
          <p:cNvSpPr txBox="1">
            <a:spLocks noChangeArrowheads="1"/>
          </p:cNvSpPr>
          <p:nvPr/>
        </p:nvSpPr>
        <p:spPr bwMode="auto">
          <a:xfrm>
            <a:off x="1954626" y="183685"/>
            <a:ext cx="523474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spcAft>
                <a:spcPct val="50000"/>
              </a:spcAft>
              <a:buFontTx/>
              <a:buNone/>
            </a:pPr>
            <a:r>
              <a:rPr lang="en-US" altLang="zh-CN" dirty="0">
                <a:solidFill>
                  <a:srgbClr val="CC3300"/>
                </a:solidFill>
                <a:latin typeface="Arial" charset="0"/>
                <a:ea typeface="黑体" pitchFamily="2" charset="-122"/>
              </a:rPr>
              <a:t>10.2    </a:t>
            </a:r>
            <a:r>
              <a:rPr lang="zh-CN" altLang="en-US" dirty="0">
                <a:solidFill>
                  <a:srgbClr val="CC3300"/>
                </a:solidFill>
                <a:latin typeface="Arial" charset="0"/>
                <a:ea typeface="黑体" pitchFamily="2" charset="-122"/>
              </a:rPr>
              <a:t>配合物价键理论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886" y="1344613"/>
            <a:ext cx="2058866" cy="330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8"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056" y="2204864"/>
            <a:ext cx="3921369" cy="192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9"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5489" y="5327650"/>
            <a:ext cx="5901103"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224" y="4819650"/>
            <a:ext cx="2460381" cy="199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91" name="Rectangle 8"/>
          <p:cNvSpPr>
            <a:spLocks noChangeArrowheads="1"/>
          </p:cNvSpPr>
          <p:nvPr/>
        </p:nvSpPr>
        <p:spPr bwMode="auto">
          <a:xfrm>
            <a:off x="3203848" y="6341275"/>
            <a:ext cx="5628818"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i="1" dirty="0">
                <a:solidFill>
                  <a:schemeClr val="tx1"/>
                </a:solidFill>
                <a:latin typeface="Arial" charset="0"/>
                <a:ea typeface="黑体" pitchFamily="2" charset="-122"/>
              </a:rPr>
              <a:t>Angew. Chem. Int. Ed.</a:t>
            </a:r>
            <a:r>
              <a:rPr lang="en-US" altLang="zh-CN" sz="2000" dirty="0">
                <a:solidFill>
                  <a:schemeClr val="tx1"/>
                </a:solidFill>
                <a:latin typeface="Arial" charset="0"/>
                <a:ea typeface="黑体" pitchFamily="2" charset="-122"/>
              </a:rPr>
              <a:t> 2011, 50, 10780–10787</a:t>
            </a:r>
            <a:endParaRPr lang="zh-CN" altLang="en-US" sz="2000" dirty="0">
              <a:solidFill>
                <a:schemeClr val="tx1"/>
              </a:solidFill>
              <a:latin typeface="Arial" charset="0"/>
              <a:ea typeface="黑体" pitchFamily="2" charset="-122"/>
            </a:endParaRPr>
          </a:p>
        </p:txBody>
      </p:sp>
      <p:pic>
        <p:nvPicPr>
          <p:cNvPr id="16392"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27784" y="1317626"/>
            <a:ext cx="2221523" cy="340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932DF889-D8AE-2746-B52A-BD2434C20FA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B8A66FB2-2710-E9B3-7FDE-1EC0562C2C59}"/>
              </a:ext>
            </a:extLst>
          </p:cNvPr>
          <p:cNvSpPr/>
          <p:nvPr/>
        </p:nvSpPr>
        <p:spPr>
          <a:xfrm>
            <a:off x="3314186" y="116632"/>
            <a:ext cx="3274038" cy="626710"/>
          </a:xfrm>
          <a:prstGeom prst="rect">
            <a:avLst/>
          </a:prstGeom>
        </p:spPr>
        <p:txBody>
          <a:bodyPr wrap="none">
            <a:spAutoFit/>
          </a:bodyPr>
          <a:lstStyle/>
          <a:p>
            <a:pPr eaLnBrk="1" hangingPunct="1">
              <a:lnSpc>
                <a:spcPct val="120000"/>
              </a:lnSpc>
              <a:buFontTx/>
              <a:buNone/>
            </a:pPr>
            <a:r>
              <a:rPr kumimoji="0" lang="en-US" altLang="zh-CN" sz="3200" dirty="0">
                <a:solidFill>
                  <a:srgbClr val="CC3300"/>
                </a:solidFill>
                <a:effectLst>
                  <a:outerShdw blurRad="38100" dist="38100" dir="2700000" algn="tl">
                    <a:srgbClr val="C0C0C0"/>
                  </a:outerShdw>
                </a:effectLst>
              </a:rPr>
              <a:t>Werner</a:t>
            </a:r>
            <a:r>
              <a:rPr kumimoji="0" lang="zh-CN" altLang="en-US" sz="3200" dirty="0">
                <a:solidFill>
                  <a:srgbClr val="CC3300"/>
                </a:solidFill>
                <a:effectLst>
                  <a:outerShdw blurRad="38100" dist="38100" dir="2700000" algn="tl">
                    <a:srgbClr val="C0C0C0"/>
                  </a:outerShdw>
                </a:effectLst>
              </a:rPr>
              <a:t> 配位理论</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224" y="136526"/>
            <a:ext cx="7910146" cy="624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78" y="6381750"/>
            <a:ext cx="782955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Rectangle 6"/>
          <p:cNvSpPr>
            <a:spLocks noChangeArrowheads="1"/>
          </p:cNvSpPr>
          <p:nvPr/>
        </p:nvSpPr>
        <p:spPr bwMode="auto">
          <a:xfrm>
            <a:off x="1263161" y="3829051"/>
            <a:ext cx="3471497" cy="576263"/>
          </a:xfrm>
          <a:prstGeom prst="rect">
            <a:avLst/>
          </a:prstGeom>
          <a:noFill/>
          <a:ln w="25400">
            <a:solidFill>
              <a:srgbClr val="0000FF"/>
            </a:solidFill>
            <a:miter lim="800000"/>
            <a:headEnd/>
            <a:tailEnd/>
          </a:ln>
          <a:effectLst/>
          <a:extLst>
            <a:ext uri="{909E8E84-426E-40DD-AFC4-6F175D3DCCD1}">
              <a14:hiddenFill xmlns:a14="http://schemas.microsoft.com/office/drawing/2010/main">
                <a:solidFill>
                  <a:srgbClr val="FFFF00">
                    <a:alpha val="39999"/>
                  </a:srgb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27" y="107951"/>
            <a:ext cx="4676042" cy="6596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1277" y="153989"/>
            <a:ext cx="4018085" cy="650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7605" y="1052514"/>
            <a:ext cx="3538291" cy="460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3"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l="6624"/>
          <a:stretch>
            <a:fillRect/>
          </a:stretch>
        </p:blipFill>
        <p:spPr bwMode="auto">
          <a:xfrm>
            <a:off x="3724273" y="393700"/>
            <a:ext cx="5240215" cy="2444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84"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2839" y="2997200"/>
            <a:ext cx="3256085" cy="3665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2113084" y="188640"/>
            <a:ext cx="513470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a:solidFill>
                  <a:srgbClr val="CC3300"/>
                </a:solidFill>
                <a:latin typeface="Arial" charset="0"/>
                <a:ea typeface="黑体" pitchFamily="2" charset="-122"/>
              </a:rPr>
              <a:t>配合物的价键理论</a:t>
            </a:r>
          </a:p>
        </p:txBody>
      </p:sp>
      <p:sp>
        <p:nvSpPr>
          <p:cNvPr id="21507" name="Text Box 3"/>
          <p:cNvSpPr txBox="1">
            <a:spLocks noChangeArrowheads="1"/>
          </p:cNvSpPr>
          <p:nvPr/>
        </p:nvSpPr>
        <p:spPr bwMode="auto">
          <a:xfrm>
            <a:off x="323528" y="1107667"/>
            <a:ext cx="8568952" cy="1822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ts val="0"/>
              </a:spcBef>
              <a:buClr>
                <a:srgbClr val="FF0000"/>
              </a:buClr>
              <a:buFont typeface="Wingdings" pitchFamily="2" charset="2"/>
              <a:buNone/>
            </a:pPr>
            <a:r>
              <a:rPr kumimoji="0" lang="zh-CN" altLang="en-US" sz="2400" b="0" dirty="0">
                <a:solidFill>
                  <a:schemeClr val="tx1"/>
                </a:solidFill>
                <a:ea typeface="黑体" pitchFamily="2" charset="-122"/>
              </a:rPr>
              <a:t>近代配合物价键理论</a:t>
            </a:r>
            <a:endParaRPr kumimoji="0" lang="en-US" altLang="zh-CN" sz="2400" b="0" dirty="0">
              <a:solidFill>
                <a:schemeClr val="tx1"/>
              </a:solidFill>
              <a:ea typeface="黑体" pitchFamily="2" charset="-122"/>
            </a:endParaRPr>
          </a:p>
          <a:p>
            <a:pPr eaLnBrk="1" hangingPunct="1">
              <a:lnSpc>
                <a:spcPct val="120000"/>
              </a:lnSpc>
              <a:spcBef>
                <a:spcPts val="0"/>
              </a:spcBef>
              <a:buClr>
                <a:srgbClr val="FF0000"/>
              </a:buClr>
              <a:buFont typeface="Wingdings" pitchFamily="2" charset="2"/>
              <a:buNone/>
            </a:pPr>
            <a:r>
              <a:rPr kumimoji="0" lang="zh-CN" altLang="en-US" sz="2400" b="0" dirty="0">
                <a:solidFill>
                  <a:schemeClr val="tx1"/>
                </a:solidFill>
                <a:ea typeface="黑体" pitchFamily="2" charset="-122"/>
              </a:rPr>
              <a:t>配合物中心离子与配位体之间的结合，一般是由于配位原子孤对电子轨道与中心离子</a:t>
            </a:r>
            <a:r>
              <a:rPr kumimoji="0" lang="en-US" altLang="zh-CN" sz="2400" b="0" dirty="0">
                <a:solidFill>
                  <a:schemeClr val="tx1"/>
                </a:solidFill>
                <a:ea typeface="黑体" pitchFamily="2" charset="-122"/>
              </a:rPr>
              <a:t>(</a:t>
            </a:r>
            <a:r>
              <a:rPr kumimoji="0" lang="zh-CN" altLang="en-US" sz="2400" b="0" dirty="0">
                <a:solidFill>
                  <a:schemeClr val="tx1"/>
                </a:solidFill>
                <a:ea typeface="黑体" pitchFamily="2" charset="-122"/>
              </a:rPr>
              <a:t>或原子</a:t>
            </a:r>
            <a:r>
              <a:rPr kumimoji="0" lang="en-US" altLang="zh-CN" sz="2400" b="0" dirty="0">
                <a:solidFill>
                  <a:schemeClr val="tx1"/>
                </a:solidFill>
                <a:ea typeface="黑体" pitchFamily="2" charset="-122"/>
              </a:rPr>
              <a:t>)</a:t>
            </a:r>
            <a:r>
              <a:rPr kumimoji="0" lang="zh-CN" altLang="en-US" sz="2400" b="0" dirty="0">
                <a:solidFill>
                  <a:schemeClr val="tx1"/>
                </a:solidFill>
                <a:ea typeface="黑体" pitchFamily="2" charset="-122"/>
              </a:rPr>
              <a:t>的空轨道重叠，两者共享该电子对而形成配位键。因此，配位键本质上是共价性质的。 </a:t>
            </a:r>
          </a:p>
        </p:txBody>
      </p:sp>
      <p:pic>
        <p:nvPicPr>
          <p:cNvPr id="21508" name="Picture 4" descr="FG25_02"/>
          <p:cNvPicPr>
            <a:picLocks noChangeAspect="1" noChangeArrowheads="1"/>
          </p:cNvPicPr>
          <p:nvPr/>
        </p:nvPicPr>
        <p:blipFill>
          <a:blip r:embed="rId3">
            <a:extLst>
              <a:ext uri="{28A0092B-C50C-407E-A947-70E740481C1C}">
                <a14:useLocalDpi xmlns:a14="http://schemas.microsoft.com/office/drawing/2010/main" val="0"/>
              </a:ext>
            </a:extLst>
          </a:blip>
          <a:srcRect l="2336" t="42500" r="60956" b="6076"/>
          <a:stretch>
            <a:fillRect/>
          </a:stretch>
        </p:blipFill>
        <p:spPr bwMode="auto">
          <a:xfrm>
            <a:off x="6768562" y="3068960"/>
            <a:ext cx="2123918" cy="2232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Rectangle 7"/>
          <p:cNvSpPr>
            <a:spLocks noChangeArrowheads="1"/>
          </p:cNvSpPr>
          <p:nvPr/>
        </p:nvSpPr>
        <p:spPr bwMode="auto">
          <a:xfrm>
            <a:off x="296310" y="3123754"/>
            <a:ext cx="6564333" cy="22494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b="0" dirty="0">
                <a:solidFill>
                  <a:schemeClr val="tx1"/>
                </a:solidFill>
                <a:latin typeface="黑体" pitchFamily="2" charset="-122"/>
                <a:ea typeface="黑体" pitchFamily="2" charset="-122"/>
              </a:rPr>
              <a:t>理论要点：</a:t>
            </a:r>
          </a:p>
          <a:p>
            <a:pPr eaLnBrk="1" hangingPunct="1">
              <a:lnSpc>
                <a:spcPct val="120000"/>
              </a:lnSpc>
              <a:spcBef>
                <a:spcPct val="0"/>
              </a:spcBef>
              <a:buFontTx/>
              <a:buNone/>
            </a:pPr>
            <a:r>
              <a:rPr lang="zh-CN" altLang="en-US" sz="2400" b="0" dirty="0">
                <a:solidFill>
                  <a:schemeClr val="tx1"/>
                </a:solidFill>
                <a:latin typeface="黑体" pitchFamily="2" charset="-122"/>
                <a:ea typeface="黑体" pitchFamily="2" charset="-122"/>
              </a:rPr>
              <a:t>① 配体的孤对电子可以进入中心原子的空轨道</a:t>
            </a:r>
          </a:p>
          <a:p>
            <a:pPr eaLnBrk="1" hangingPunct="1">
              <a:lnSpc>
                <a:spcPct val="120000"/>
              </a:lnSpc>
              <a:spcBef>
                <a:spcPct val="0"/>
              </a:spcBef>
              <a:buFontTx/>
              <a:buNone/>
            </a:pPr>
            <a:r>
              <a:rPr lang="zh-CN" altLang="en-US" sz="2400" b="0" dirty="0">
                <a:solidFill>
                  <a:schemeClr val="tx1"/>
                </a:solidFill>
                <a:latin typeface="黑体" pitchFamily="2" charset="-122"/>
                <a:ea typeface="黑体" pitchFamily="2" charset="-122"/>
              </a:rPr>
              <a:t>② 中心原子用于成键的轨道是杂化轨道</a:t>
            </a:r>
          </a:p>
          <a:p>
            <a:pPr eaLnBrk="1" hangingPunct="1">
              <a:lnSpc>
                <a:spcPct val="120000"/>
              </a:lnSpc>
              <a:spcBef>
                <a:spcPct val="0"/>
              </a:spcBef>
              <a:buFontTx/>
              <a:buNone/>
            </a:pPr>
            <a:r>
              <a:rPr lang="zh-CN" altLang="en-US" sz="2400" b="0" dirty="0">
                <a:solidFill>
                  <a:srgbClr val="FF3300"/>
                </a:solidFill>
                <a:latin typeface="黑体" pitchFamily="2" charset="-122"/>
                <a:ea typeface="黑体" pitchFamily="2" charset="-122"/>
              </a:rPr>
              <a:t>中心原子的轨道杂化类型决定了配离子的空间构型和配位键型。</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9" name="Picture 4" descr="FG12_07">
            <a:extLst>
              <a:ext uri="{FF2B5EF4-FFF2-40B4-BE49-F238E27FC236}">
                <a16:creationId xmlns:a16="http://schemas.microsoft.com/office/drawing/2014/main" id="{5D79598B-1A26-5048-8D3D-0BF692B7B21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7081591" y="5589240"/>
            <a:ext cx="1383592" cy="103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a:extLst>
              <a:ext uri="{FF2B5EF4-FFF2-40B4-BE49-F238E27FC236}">
                <a16:creationId xmlns:a16="http://schemas.microsoft.com/office/drawing/2014/main" id="{9DECB16A-2007-7942-8E4A-39E465001991}"/>
              </a:ext>
            </a:extLst>
          </p:cNvPr>
          <p:cNvGrpSpPr/>
          <p:nvPr/>
        </p:nvGrpSpPr>
        <p:grpSpPr>
          <a:xfrm>
            <a:off x="755576" y="5589240"/>
            <a:ext cx="5461919" cy="1037694"/>
            <a:chOff x="755576" y="5589240"/>
            <a:chExt cx="5461919" cy="1037694"/>
          </a:xfrm>
        </p:grpSpPr>
        <p:pic>
          <p:nvPicPr>
            <p:cNvPr id="11" name="Picture 4" descr="CI2D00133">
              <a:extLst>
                <a:ext uri="{FF2B5EF4-FFF2-40B4-BE49-F238E27FC236}">
                  <a16:creationId xmlns:a16="http://schemas.microsoft.com/office/drawing/2014/main" id="{D53BEC2E-C600-034A-9B11-011C215DE67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75524" b="10188"/>
            <a:stretch/>
          </p:blipFill>
          <p:spPr bwMode="auto">
            <a:xfrm>
              <a:off x="1763688" y="6021288"/>
              <a:ext cx="4309791" cy="504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841A88F-2C6E-F845-A10E-39A1EDD55237}"/>
                </a:ext>
              </a:extLst>
            </p:cNvPr>
            <p:cNvSpPr txBox="1"/>
            <p:nvPr/>
          </p:nvSpPr>
          <p:spPr>
            <a:xfrm>
              <a:off x="1092555" y="6009911"/>
              <a:ext cx="780983" cy="461665"/>
            </a:xfrm>
            <a:prstGeom prst="rect">
              <a:avLst/>
            </a:prstGeom>
            <a:noFill/>
          </p:spPr>
          <p:txBody>
            <a:bodyPr wrap="none" rtlCol="0">
              <a:spAutoFit/>
            </a:bodyPr>
            <a:lstStyle/>
            <a:p>
              <a:r>
                <a:rPr kumimoji="1" lang="en-US" altLang="zh-CN" dirty="0"/>
                <a:t>Zn</a:t>
              </a:r>
              <a:r>
                <a:rPr kumimoji="1" lang="en-US" altLang="zh-CN" baseline="30000" dirty="0"/>
                <a:t>2+</a:t>
              </a:r>
              <a:endParaRPr kumimoji="1" lang="zh-CN" altLang="en-US" baseline="30000" dirty="0"/>
            </a:p>
          </p:txBody>
        </p:sp>
        <p:sp>
          <p:nvSpPr>
            <p:cNvPr id="3" name="文本框 2">
              <a:extLst>
                <a:ext uri="{FF2B5EF4-FFF2-40B4-BE49-F238E27FC236}">
                  <a16:creationId xmlns:a16="http://schemas.microsoft.com/office/drawing/2014/main" id="{7FF601BD-1D58-0E41-8FAE-75663E315BC8}"/>
                </a:ext>
              </a:extLst>
            </p:cNvPr>
            <p:cNvSpPr txBox="1"/>
            <p:nvPr/>
          </p:nvSpPr>
          <p:spPr>
            <a:xfrm>
              <a:off x="2818043" y="5589240"/>
              <a:ext cx="2725426" cy="461665"/>
            </a:xfrm>
            <a:prstGeom prst="rect">
              <a:avLst/>
            </a:prstGeom>
            <a:noFill/>
          </p:spPr>
          <p:txBody>
            <a:bodyPr wrap="none" rtlCol="0">
              <a:spAutoFit/>
            </a:bodyPr>
            <a:lstStyle/>
            <a:p>
              <a:r>
                <a:rPr kumimoji="1" lang="en-US" altLang="zh-CN" dirty="0"/>
                <a:t>3d           4s          4p</a:t>
              </a:r>
              <a:endParaRPr kumimoji="1" lang="zh-CN" altLang="en-US" dirty="0"/>
            </a:p>
          </p:txBody>
        </p:sp>
        <p:sp>
          <p:nvSpPr>
            <p:cNvPr id="4" name="圆角矩形 3">
              <a:extLst>
                <a:ext uri="{FF2B5EF4-FFF2-40B4-BE49-F238E27FC236}">
                  <a16:creationId xmlns:a16="http://schemas.microsoft.com/office/drawing/2014/main" id="{5061D917-3797-634C-9DF9-F9B29F598C4B}"/>
                </a:ext>
              </a:extLst>
            </p:cNvPr>
            <p:cNvSpPr/>
            <p:nvPr/>
          </p:nvSpPr>
          <p:spPr>
            <a:xfrm>
              <a:off x="755576" y="5589240"/>
              <a:ext cx="5461919" cy="1037694"/>
            </a:xfrm>
            <a:prstGeom prst="round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7794" name="Rectangle 2"/>
          <p:cNvSpPr>
            <a:spLocks noChangeArrowheads="1"/>
          </p:cNvSpPr>
          <p:nvPr/>
        </p:nvSpPr>
        <p:spPr bwMode="auto">
          <a:xfrm>
            <a:off x="1339552" y="1628800"/>
            <a:ext cx="6400800" cy="206208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endParaRPr lang="zh-CN" altLang="en-US" sz="3200" dirty="0">
              <a:effectLst>
                <a:outerShdw blurRad="38100" dist="38100" dir="2700000" algn="tl">
                  <a:srgbClr val="C0C0C0"/>
                </a:outerShdw>
              </a:effectLst>
            </a:endParaRPr>
          </a:p>
          <a:p>
            <a:pPr algn="ctr" eaLnBrk="1" hangingPunct="1">
              <a:spcBef>
                <a:spcPct val="50000"/>
              </a:spcBef>
              <a:defRPr/>
            </a:pPr>
            <a:r>
              <a:rPr lang="en-US" altLang="zh-CN" sz="3200" dirty="0">
                <a:effectLst>
                  <a:outerShdw blurRad="38100" dist="38100" dir="2700000" algn="tl">
                    <a:srgbClr val="C0C0C0"/>
                  </a:outerShdw>
                </a:effectLst>
              </a:rPr>
              <a:t>11.1, 11.3, 11.4, 11.6, 11.7, 11.8</a:t>
            </a:r>
          </a:p>
          <a:p>
            <a:pPr algn="ctr" eaLnBrk="1" hangingPunct="1">
              <a:spcBef>
                <a:spcPct val="50000"/>
              </a:spcBef>
              <a:defRPr/>
            </a:pPr>
            <a:r>
              <a:rPr lang="en-US" altLang="zh-CN" sz="3200" dirty="0">
                <a:effectLst>
                  <a:outerShdw blurRad="38100" dist="38100" dir="2700000" algn="tl">
                    <a:srgbClr val="C0C0C0"/>
                  </a:outerShdw>
                </a:effectLst>
              </a:rPr>
              <a:t>6.17,  6.19, 6.20</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2123728" y="188640"/>
            <a:ext cx="5022530" cy="584775"/>
          </a:xfrm>
          <a:prstGeom prst="rect">
            <a:avLst/>
          </a:prstGeom>
        </p:spPr>
        <p:txBody>
          <a:bodyPr wrap="none">
            <a:spAutoFit/>
          </a:bodyPr>
          <a:lstStyle/>
          <a:p>
            <a:pPr algn="ctr" eaLnBrk="1" hangingPunct="1">
              <a:spcBef>
                <a:spcPct val="50000"/>
              </a:spcBef>
              <a:defRPr/>
            </a:pPr>
            <a:r>
              <a:rPr lang="zh-CN" altLang="en-US" sz="3200" b="0" dirty="0">
                <a:effectLst>
                  <a:outerShdw blurRad="38100" dist="38100" dir="2700000" algn="tl">
                    <a:srgbClr val="C0C0C0"/>
                  </a:outerShdw>
                </a:effectLst>
              </a:rPr>
              <a:t>第十章     配位化合物</a:t>
            </a:r>
            <a:r>
              <a:rPr lang="en-US" altLang="zh-CN" sz="3200" b="0" dirty="0">
                <a:effectLst>
                  <a:outerShdw blurRad="38100" dist="38100" dir="2700000" algn="tl">
                    <a:srgbClr val="C0C0C0"/>
                  </a:outerShdw>
                </a:effectLst>
              </a:rPr>
              <a:t> </a:t>
            </a:r>
            <a:r>
              <a:rPr lang="zh-CN" altLang="en-US" sz="3200" b="0" dirty="0">
                <a:effectLst>
                  <a:outerShdw blurRad="38100" dist="38100" dir="2700000" algn="tl">
                    <a:srgbClr val="C0C0C0"/>
                  </a:outerShdw>
                </a:effectLst>
              </a:rPr>
              <a:t>习题</a:t>
            </a:r>
          </a:p>
        </p:txBody>
      </p:sp>
    </p:spTree>
    <p:extLst>
      <p:ext uri="{BB962C8B-B14F-4D97-AF65-F5344CB8AC3E}">
        <p14:creationId xmlns:p14="http://schemas.microsoft.com/office/powerpoint/2010/main" val="34368530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CE83243C-6E79-E341-8F21-469BC14A52DD}"/>
              </a:ext>
            </a:extLst>
          </p:cNvPr>
          <p:cNvSpPr txBox="1">
            <a:spLocks noChangeArrowheads="1"/>
          </p:cNvSpPr>
          <p:nvPr/>
        </p:nvSpPr>
        <p:spPr bwMode="auto">
          <a:xfrm>
            <a:off x="467544" y="332656"/>
            <a:ext cx="8508549" cy="137954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Aft>
                <a:spcPct val="50000"/>
              </a:spcAft>
            </a:pPr>
            <a:r>
              <a:rPr kumimoji="0" lang="zh-CN" altLang="en-US" b="1" dirty="0"/>
              <a:t>分子中原子之间可以通过</a:t>
            </a:r>
            <a:r>
              <a:rPr kumimoji="0" lang="zh-CN" altLang="en-US" b="1" dirty="0">
                <a:solidFill>
                  <a:srgbClr val="FF0000"/>
                </a:solidFill>
              </a:rPr>
              <a:t>共享电子对</a:t>
            </a:r>
            <a:r>
              <a:rPr kumimoji="0" lang="zh-CN" altLang="en-US" b="1" dirty="0"/>
              <a:t>而使每一个原子具有稳定的稀有气体电子结构 </a:t>
            </a:r>
            <a:r>
              <a:rPr kumimoji="0" lang="en-US" altLang="zh-CN" b="1" dirty="0"/>
              <a:t>(</a:t>
            </a:r>
            <a:r>
              <a:rPr kumimoji="0" lang="en-US" altLang="en-US" b="1" dirty="0"/>
              <a:t>octet rule</a:t>
            </a:r>
            <a:r>
              <a:rPr kumimoji="0" lang="en-US" altLang="zh-CN" b="1" dirty="0"/>
              <a:t>) </a:t>
            </a:r>
            <a:r>
              <a:rPr kumimoji="0" lang="zh-CN" altLang="en-US" b="1" dirty="0"/>
              <a:t>，这样构成的分子称为共价分子，</a:t>
            </a:r>
            <a:r>
              <a:rPr kumimoji="0" lang="zh-CN" altLang="en-US" b="1" dirty="0">
                <a:solidFill>
                  <a:schemeClr val="accent2"/>
                </a:solidFill>
              </a:rPr>
              <a:t>原子通过共用电子对而形成的化学键称为</a:t>
            </a:r>
            <a:r>
              <a:rPr kumimoji="0" lang="zh-CN" altLang="en-US" b="1" dirty="0">
                <a:solidFill>
                  <a:srgbClr val="FF0000"/>
                </a:solidFill>
              </a:rPr>
              <a:t>共价键</a:t>
            </a:r>
            <a:r>
              <a:rPr kumimoji="0" lang="zh-CN" altLang="en-US" b="1" dirty="0"/>
              <a:t>。</a:t>
            </a:r>
          </a:p>
        </p:txBody>
      </p:sp>
      <p:pic>
        <p:nvPicPr>
          <p:cNvPr id="3" name="图片 2">
            <a:extLst>
              <a:ext uri="{FF2B5EF4-FFF2-40B4-BE49-F238E27FC236}">
                <a16:creationId xmlns:a16="http://schemas.microsoft.com/office/drawing/2014/main" id="{7DA431D8-B1D3-4749-BBF8-9486EF109EA2}"/>
              </a:ext>
            </a:extLst>
          </p:cNvPr>
          <p:cNvPicPr>
            <a:picLocks noChangeAspect="1"/>
          </p:cNvPicPr>
          <p:nvPr/>
        </p:nvPicPr>
        <p:blipFill>
          <a:blip r:embed="rId2"/>
          <a:stretch>
            <a:fillRect/>
          </a:stretch>
        </p:blipFill>
        <p:spPr>
          <a:xfrm>
            <a:off x="3418726" y="1916832"/>
            <a:ext cx="1762764" cy="944603"/>
          </a:xfrm>
          <a:prstGeom prst="rect">
            <a:avLst/>
          </a:prstGeom>
        </p:spPr>
      </p:pic>
      <p:pic>
        <p:nvPicPr>
          <p:cNvPr id="4" name="Picture 5" descr="FG12_06">
            <a:extLst>
              <a:ext uri="{FF2B5EF4-FFF2-40B4-BE49-F238E27FC236}">
                <a16:creationId xmlns:a16="http://schemas.microsoft.com/office/drawing/2014/main" id="{C1C10CEE-0381-2D40-9B85-586F61A7C7A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43844" y="2129325"/>
            <a:ext cx="1964661" cy="183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3" descr="FG11_06">
            <a:extLst>
              <a:ext uri="{FF2B5EF4-FFF2-40B4-BE49-F238E27FC236}">
                <a16:creationId xmlns:a16="http://schemas.microsoft.com/office/drawing/2014/main" id="{7BC47186-61CA-8947-8010-1D1BBA2C60A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1736" y="2861435"/>
            <a:ext cx="6156379" cy="353150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FG25_02">
            <a:extLst>
              <a:ext uri="{FF2B5EF4-FFF2-40B4-BE49-F238E27FC236}">
                <a16:creationId xmlns:a16="http://schemas.microsoft.com/office/drawing/2014/main" id="{85F587FC-DB33-7C46-BAA0-793BA655C7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336" t="42500" r="60956" b="6076"/>
          <a:stretch>
            <a:fillRect/>
          </a:stretch>
        </p:blipFill>
        <p:spPr bwMode="auto">
          <a:xfrm>
            <a:off x="6955514" y="4385519"/>
            <a:ext cx="1864958" cy="1960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0924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9" name="Rectangle 5"/>
          <p:cNvSpPr>
            <a:spLocks noChangeArrowheads="1"/>
          </p:cNvSpPr>
          <p:nvPr/>
        </p:nvSpPr>
        <p:spPr bwMode="auto">
          <a:xfrm>
            <a:off x="1115158" y="1484314"/>
            <a:ext cx="5521569" cy="3113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eaLnBrk="0" hangingPunct="0">
              <a:defRPr kumimoji="1" sz="2400">
                <a:solidFill>
                  <a:schemeClr val="tx1"/>
                </a:solidFill>
                <a:latin typeface="Times New Roman" pitchFamily="18" charset="0"/>
                <a:ea typeface="黑体" pitchFamily="2" charset="-122"/>
              </a:defRPr>
            </a:lvl1pPr>
            <a:lvl2pPr marL="914400" indent="-457200" eaLnBrk="0" hangingPunct="0">
              <a:defRPr kumimoji="1" sz="2400">
                <a:solidFill>
                  <a:schemeClr val="tx1"/>
                </a:solidFill>
                <a:latin typeface="Times New Roman" pitchFamily="18" charset="0"/>
                <a:ea typeface="黑体" pitchFamily="2" charset="-122"/>
              </a:defRPr>
            </a:lvl2pPr>
            <a:lvl3pPr marL="1371600" indent="-457200" eaLnBrk="0" hangingPunct="0">
              <a:defRPr kumimoji="1" sz="2400">
                <a:solidFill>
                  <a:schemeClr val="tx1"/>
                </a:solidFill>
                <a:latin typeface="Times New Roman" pitchFamily="18" charset="0"/>
                <a:ea typeface="黑体" pitchFamily="2" charset="-122"/>
              </a:defRPr>
            </a:lvl3pPr>
            <a:lvl4pPr marL="1828800" indent="-457200" eaLnBrk="0" hangingPunct="0">
              <a:defRPr kumimoji="1" sz="2400">
                <a:solidFill>
                  <a:schemeClr val="tx1"/>
                </a:solidFill>
                <a:latin typeface="Times New Roman" pitchFamily="18" charset="0"/>
                <a:ea typeface="黑体" pitchFamily="2" charset="-122"/>
              </a:defRPr>
            </a:lvl4pPr>
            <a:lvl5pPr marL="2286000" indent="-457200" eaLnBrk="0" hangingPunct="0">
              <a:defRPr kumimoji="1" sz="2400">
                <a:solidFill>
                  <a:schemeClr val="tx1"/>
                </a:solidFill>
                <a:latin typeface="Times New Roman" pitchFamily="18" charset="0"/>
                <a:ea typeface="黑体" pitchFamily="2" charset="-122"/>
              </a:defRPr>
            </a:lvl5pPr>
            <a:lvl6pPr marL="27432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32004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6576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41148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defRPr/>
            </a:pPr>
            <a:r>
              <a:rPr lang="zh-CN" altLang="en-US" sz="3600" dirty="0">
                <a:solidFill>
                  <a:srgbClr val="DD0303"/>
                </a:solidFill>
                <a:effectLst>
                  <a:outerShdw blurRad="38100" dist="38100" dir="2700000" algn="tl">
                    <a:srgbClr val="C0C0C0"/>
                  </a:outerShdw>
                </a:effectLst>
              </a:rPr>
              <a:t>配合物的价键理论：</a:t>
            </a:r>
          </a:p>
          <a:p>
            <a:pPr eaLnBrk="1">
              <a:spcBef>
                <a:spcPct val="50000"/>
              </a:spcBef>
              <a:buFontTx/>
              <a:buAutoNum type="arabicPeriod"/>
              <a:defRPr/>
            </a:pPr>
            <a:r>
              <a:rPr lang="zh-CN" altLang="en-US" sz="3600" dirty="0">
                <a:solidFill>
                  <a:srgbClr val="0101FF"/>
                </a:solidFill>
              </a:rPr>
              <a:t>几何构型和配位数</a:t>
            </a:r>
          </a:p>
          <a:p>
            <a:pPr eaLnBrk="1">
              <a:spcBef>
                <a:spcPct val="50000"/>
              </a:spcBef>
              <a:buFontTx/>
              <a:buAutoNum type="arabicPeriod"/>
              <a:defRPr/>
            </a:pPr>
            <a:r>
              <a:rPr lang="zh-CN" altLang="en-US" sz="3600" dirty="0">
                <a:solidFill>
                  <a:srgbClr val="0101FF"/>
                </a:solidFill>
              </a:rPr>
              <a:t>磁矩</a:t>
            </a:r>
          </a:p>
          <a:p>
            <a:pPr eaLnBrk="1">
              <a:spcBef>
                <a:spcPct val="50000"/>
              </a:spcBef>
              <a:buFontTx/>
              <a:buAutoNum type="arabicPeriod"/>
              <a:defRPr/>
            </a:pPr>
            <a:r>
              <a:rPr lang="zh-CN" altLang="en-US" sz="3600" dirty="0">
                <a:solidFill>
                  <a:srgbClr val="0101FF"/>
                </a:solidFill>
              </a:rPr>
              <a:t>反应活性</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96" name="Group 64"/>
          <p:cNvGraphicFramePr>
            <a:graphicFrameLocks noGrp="1"/>
          </p:cNvGraphicFramePr>
          <p:nvPr>
            <p:extLst>
              <p:ext uri="{D42A27DB-BD31-4B8C-83A1-F6EECF244321}">
                <p14:modId xmlns:p14="http://schemas.microsoft.com/office/powerpoint/2010/main" val="1906467661"/>
              </p:ext>
            </p:extLst>
          </p:nvPr>
        </p:nvGraphicFramePr>
        <p:xfrm>
          <a:off x="451339" y="1196752"/>
          <a:ext cx="8308731" cy="4987321"/>
        </p:xfrm>
        <a:graphic>
          <a:graphicData uri="http://schemas.openxmlformats.org/drawingml/2006/table">
            <a:tbl>
              <a:tblPr/>
              <a:tblGrid>
                <a:gridCol w="1195754">
                  <a:extLst>
                    <a:ext uri="{9D8B030D-6E8A-4147-A177-3AD203B41FA5}">
                      <a16:colId xmlns:a16="http://schemas.microsoft.com/office/drawing/2014/main" val="20000"/>
                    </a:ext>
                  </a:extLst>
                </a:gridCol>
                <a:gridCol w="1700771">
                  <a:extLst>
                    <a:ext uri="{9D8B030D-6E8A-4147-A177-3AD203B41FA5}">
                      <a16:colId xmlns:a16="http://schemas.microsoft.com/office/drawing/2014/main" val="20001"/>
                    </a:ext>
                  </a:extLst>
                </a:gridCol>
                <a:gridCol w="1822014">
                  <a:extLst>
                    <a:ext uri="{9D8B030D-6E8A-4147-A177-3AD203B41FA5}">
                      <a16:colId xmlns:a16="http://schemas.microsoft.com/office/drawing/2014/main" val="20002"/>
                    </a:ext>
                  </a:extLst>
                </a:gridCol>
                <a:gridCol w="3590192">
                  <a:extLst>
                    <a:ext uri="{9D8B030D-6E8A-4147-A177-3AD203B41FA5}">
                      <a16:colId xmlns:a16="http://schemas.microsoft.com/office/drawing/2014/main" val="20003"/>
                    </a:ext>
                  </a:extLst>
                </a:gridCol>
              </a:tblGrid>
              <a:tr h="557029">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101FF"/>
                          </a:solidFill>
                          <a:effectLst/>
                          <a:latin typeface="Arial" charset="0"/>
                          <a:ea typeface="仿宋_GB2312" pitchFamily="49" charset="-122"/>
                        </a:rPr>
                        <a:t>配位数</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空间构型</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rgbClr val="0101FF"/>
                          </a:solidFill>
                          <a:effectLst/>
                          <a:latin typeface="Arial" charset="0"/>
                          <a:ea typeface="仿宋_GB2312" pitchFamily="49" charset="-122"/>
                        </a:rPr>
                        <a:t>杂化轨道类型</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实例</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2</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直线形</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sp </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101FF"/>
                          </a:solidFill>
                          <a:effectLst/>
                          <a:latin typeface="Arial" charset="0"/>
                          <a:ea typeface="仿宋_GB2312" pitchFamily="49" charset="-122"/>
                        </a:rPr>
                        <a:t>Ag(NH</a:t>
                      </a:r>
                      <a:r>
                        <a:rPr kumimoji="1" lang="en-US" altLang="zh-CN" sz="2400" b="0" i="0" u="none" strike="noStrike" cap="none" normalizeH="0" baseline="-25000">
                          <a:ln>
                            <a:noFill/>
                          </a:ln>
                          <a:solidFill>
                            <a:srgbClr val="0101FF"/>
                          </a:solidFill>
                          <a:effectLst/>
                          <a:latin typeface="Arial" charset="0"/>
                          <a:ea typeface="仿宋_GB2312" pitchFamily="49" charset="-122"/>
                        </a:rPr>
                        <a:t>3</a:t>
                      </a:r>
                      <a:r>
                        <a:rPr kumimoji="1" lang="en-US" altLang="zh-CN" sz="2400" b="0" i="0" u="none" strike="noStrike" cap="none" normalizeH="0" baseline="0">
                          <a:ln>
                            <a:noFill/>
                          </a:ln>
                          <a:solidFill>
                            <a:srgbClr val="0101FF"/>
                          </a:solidFill>
                          <a:effectLst/>
                          <a:latin typeface="Arial" charset="0"/>
                          <a:ea typeface="仿宋_GB2312" pitchFamily="49" charset="-122"/>
                        </a:rPr>
                        <a:t>)</a:t>
                      </a:r>
                      <a:r>
                        <a:rPr kumimoji="1" lang="en-US" altLang="zh-CN" sz="2400" b="0" i="0" u="none" strike="noStrike" cap="none" normalizeH="0" baseline="-25000">
                          <a:ln>
                            <a:noFill/>
                          </a:ln>
                          <a:solidFill>
                            <a:srgbClr val="0101FF"/>
                          </a:solidFill>
                          <a:effectLst/>
                          <a:latin typeface="Arial" charset="0"/>
                          <a:ea typeface="仿宋_GB2312" pitchFamily="49" charset="-122"/>
                        </a:rPr>
                        <a:t>2</a:t>
                      </a:r>
                      <a:r>
                        <a:rPr kumimoji="1" lang="en-US" altLang="zh-CN" sz="2400" b="0" i="0" u="none" strike="noStrike" cap="none" normalizeH="0" baseline="30000">
                          <a:ln>
                            <a:noFill/>
                          </a:ln>
                          <a:solidFill>
                            <a:srgbClr val="0101FF"/>
                          </a:solidFill>
                          <a:effectLst/>
                          <a:latin typeface="Arial" charset="0"/>
                          <a:ea typeface="仿宋_GB2312" pitchFamily="49" charset="-122"/>
                        </a:rPr>
                        <a:t>+   </a:t>
                      </a:r>
                      <a:r>
                        <a:rPr kumimoji="1" lang="en-US" altLang="zh-CN" sz="2400" b="0" i="0" u="none" strike="noStrike" cap="none" normalizeH="0" baseline="0">
                          <a:ln>
                            <a:noFill/>
                          </a:ln>
                          <a:solidFill>
                            <a:srgbClr val="0101FF"/>
                          </a:solidFill>
                          <a:effectLst/>
                          <a:latin typeface="Arial" charset="0"/>
                          <a:ea typeface="仿宋_GB2312" pitchFamily="49" charset="-122"/>
                        </a:rPr>
                        <a:t>Ag(CN)</a:t>
                      </a:r>
                      <a:r>
                        <a:rPr kumimoji="1" lang="en-US" altLang="zh-CN" sz="2400" b="0" i="0" u="none" strike="noStrike" cap="none" normalizeH="0" baseline="-25000">
                          <a:ln>
                            <a:noFill/>
                          </a:ln>
                          <a:solidFill>
                            <a:srgbClr val="0101FF"/>
                          </a:solidFill>
                          <a:effectLst/>
                          <a:latin typeface="Arial" charset="0"/>
                          <a:ea typeface="仿宋_GB2312" pitchFamily="49" charset="-122"/>
                        </a:rPr>
                        <a:t>2</a:t>
                      </a:r>
                      <a:r>
                        <a:rPr kumimoji="1" lang="zh-CN" altLang="en-US" sz="2400" b="0" i="0" u="none" strike="noStrike" cap="none" normalizeH="0" baseline="30000">
                          <a:ln>
                            <a:noFill/>
                          </a:ln>
                          <a:solidFill>
                            <a:srgbClr val="0101FF"/>
                          </a:solidFill>
                          <a:effectLst/>
                          <a:latin typeface="Arial" charset="0"/>
                          <a:ea typeface="仿宋_GB2312" pitchFamily="49" charset="-122"/>
                        </a:rPr>
                        <a:t>–</a:t>
                      </a:r>
                      <a:r>
                        <a:rPr kumimoji="1" lang="en-US" altLang="zh-CN" sz="2400" b="0" i="0" u="none" strike="noStrike" cap="none" normalizeH="0" baseline="30000">
                          <a:ln>
                            <a:noFill/>
                          </a:ln>
                          <a:solidFill>
                            <a:srgbClr val="0101FF"/>
                          </a:solidFill>
                          <a:effectLst/>
                          <a:latin typeface="Arial" charset="0"/>
                          <a:ea typeface="仿宋_GB2312" pitchFamily="49" charset="-122"/>
                        </a:rPr>
                        <a:t> </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3</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平面三角形</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sp</a:t>
                      </a:r>
                      <a:r>
                        <a:rPr kumimoji="1" lang="en-US" altLang="zh-CN" sz="2400" b="0" i="0" u="none" strike="noStrike" cap="none" normalizeH="0" baseline="30000">
                          <a:ln>
                            <a:noFill/>
                          </a:ln>
                          <a:solidFill>
                            <a:srgbClr val="0101FF"/>
                          </a:solidFill>
                          <a:effectLst/>
                          <a:latin typeface="Arial" charset="0"/>
                          <a:ea typeface="仿宋_GB2312" pitchFamily="49" charset="-122"/>
                        </a:rPr>
                        <a:t>2</a:t>
                      </a:r>
                      <a:endParaRPr kumimoji="1" lang="en-US" altLang="zh-CN" sz="2400" b="0" i="0" u="none" strike="noStrike" cap="none" normalizeH="0" baseline="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rgbClr val="0101FF"/>
                          </a:solidFill>
                          <a:effectLst/>
                          <a:latin typeface="Arial" charset="0"/>
                          <a:ea typeface="仿宋_GB2312" pitchFamily="49" charset="-122"/>
                        </a:rPr>
                        <a:t>Cu(CN)</a:t>
                      </a:r>
                      <a:r>
                        <a:rPr kumimoji="1" lang="en-US" altLang="zh-CN" sz="2400" b="0" i="0" u="none" strike="noStrike" cap="none" normalizeH="0" baseline="-25000" dirty="0">
                          <a:ln>
                            <a:noFill/>
                          </a:ln>
                          <a:solidFill>
                            <a:srgbClr val="0101FF"/>
                          </a:solidFill>
                          <a:effectLst/>
                          <a:latin typeface="Arial" charset="0"/>
                          <a:ea typeface="仿宋_GB2312" pitchFamily="49" charset="-122"/>
                        </a:rPr>
                        <a:t>3</a:t>
                      </a:r>
                      <a:r>
                        <a:rPr kumimoji="1" lang="en-US" altLang="zh-CN" sz="2400" b="0" i="0" u="none" strike="noStrike" cap="none" normalizeH="0" baseline="30000" dirty="0">
                          <a:ln>
                            <a:noFill/>
                          </a:ln>
                          <a:solidFill>
                            <a:srgbClr val="0101FF"/>
                          </a:solidFill>
                          <a:effectLst/>
                          <a:latin typeface="Arial" charset="0"/>
                          <a:ea typeface="仿宋_GB2312" pitchFamily="49" charset="-122"/>
                        </a:rPr>
                        <a:t>2</a:t>
                      </a:r>
                      <a:r>
                        <a:rPr kumimoji="1" lang="zh-CN" altLang="en-US" sz="2400" b="0" i="0" u="none" strike="noStrike" cap="none" normalizeH="0" baseline="30000" dirty="0">
                          <a:ln>
                            <a:noFill/>
                          </a:ln>
                          <a:solidFill>
                            <a:srgbClr val="0101FF"/>
                          </a:solidFill>
                          <a:effectLst/>
                          <a:latin typeface="Arial" charset="0"/>
                          <a:ea typeface="仿宋_GB2312" pitchFamily="49" charset="-122"/>
                        </a:rPr>
                        <a:t>–</a:t>
                      </a:r>
                      <a:r>
                        <a:rPr kumimoji="1" lang="en-US" altLang="zh-CN" sz="2400" b="0" i="0" u="none" strike="noStrike" cap="none" normalizeH="0" baseline="30000" dirty="0">
                          <a:ln>
                            <a:noFill/>
                          </a:ln>
                          <a:solidFill>
                            <a:srgbClr val="0101FF"/>
                          </a:solidFill>
                          <a:effectLst/>
                          <a:latin typeface="Arial" charset="0"/>
                          <a:ea typeface="仿宋_GB2312" pitchFamily="49" charset="-122"/>
                        </a:rPr>
                        <a:t>     </a:t>
                      </a:r>
                      <a:r>
                        <a:rPr kumimoji="1" lang="en-US" altLang="zh-CN" sz="2400" b="0" i="0" u="none" strike="noStrike" cap="none" normalizeH="0" baseline="0" dirty="0">
                          <a:ln>
                            <a:noFill/>
                          </a:ln>
                          <a:solidFill>
                            <a:srgbClr val="0101FF"/>
                          </a:solidFill>
                          <a:effectLst/>
                          <a:latin typeface="Arial" charset="0"/>
                          <a:ea typeface="仿宋_GB2312" pitchFamily="49" charset="-122"/>
                        </a:rPr>
                        <a:t>HgI</a:t>
                      </a:r>
                      <a:r>
                        <a:rPr kumimoji="1" lang="en-US" altLang="zh-CN" sz="2400" b="0" i="0" u="none" strike="noStrike" cap="none" normalizeH="0" baseline="-25000" dirty="0">
                          <a:ln>
                            <a:noFill/>
                          </a:ln>
                          <a:solidFill>
                            <a:srgbClr val="0101FF"/>
                          </a:solidFill>
                          <a:effectLst/>
                          <a:latin typeface="Arial" charset="0"/>
                          <a:ea typeface="仿宋_GB2312" pitchFamily="49" charset="-122"/>
                        </a:rPr>
                        <a:t>3</a:t>
                      </a:r>
                      <a:r>
                        <a:rPr kumimoji="1" lang="zh-CN" altLang="en-US" sz="2400" b="0" i="0" u="none" strike="noStrike" cap="none" normalizeH="0" baseline="30000" dirty="0">
                          <a:ln>
                            <a:noFill/>
                          </a:ln>
                          <a:solidFill>
                            <a:srgbClr val="0101FF"/>
                          </a:solidFill>
                          <a:effectLst/>
                          <a:latin typeface="Arial" charset="0"/>
                          <a:ea typeface="仿宋_GB2312" pitchFamily="49" charset="-122"/>
                        </a:rPr>
                        <a:t>–</a:t>
                      </a:r>
                      <a:r>
                        <a:rPr kumimoji="1" lang="en-US" altLang="zh-CN" sz="2400" b="0" i="0" u="none" strike="noStrike" cap="none" normalizeH="0" baseline="30000" dirty="0">
                          <a:ln>
                            <a:noFill/>
                          </a:ln>
                          <a:solidFill>
                            <a:srgbClr val="0101FF"/>
                          </a:solidFill>
                          <a:effectLst/>
                          <a:latin typeface="Arial" charset="0"/>
                          <a:ea typeface="仿宋_GB2312" pitchFamily="49" charset="-122"/>
                        </a:rPr>
                        <a:t> </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4</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正四面体</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sp</a:t>
                      </a:r>
                      <a:r>
                        <a:rPr kumimoji="1" lang="en-US" altLang="zh-CN" sz="2400" b="0" i="0" u="none" strike="noStrike" cap="none" normalizeH="0" baseline="30000">
                          <a:ln>
                            <a:noFill/>
                          </a:ln>
                          <a:solidFill>
                            <a:srgbClr val="0101FF"/>
                          </a:solidFill>
                          <a:effectLst/>
                          <a:latin typeface="Arial" charset="0"/>
                          <a:ea typeface="仿宋_GB2312" pitchFamily="49" charset="-122"/>
                        </a:rPr>
                        <a:t>3</a:t>
                      </a:r>
                      <a:endParaRPr kumimoji="1" lang="en-US" altLang="zh-CN" sz="2400" b="0" i="0" u="none" strike="noStrike" cap="none" normalizeH="0" baseline="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101FF"/>
                          </a:solidFill>
                          <a:effectLst/>
                          <a:latin typeface="Arial" charset="0"/>
                          <a:ea typeface="仿宋_GB2312" pitchFamily="49" charset="-122"/>
                        </a:rPr>
                        <a:t>Zn(NH</a:t>
                      </a:r>
                      <a:r>
                        <a:rPr kumimoji="1" lang="en-US" altLang="zh-CN" sz="2400" b="0" i="0" u="none" strike="noStrike" cap="none" normalizeH="0" baseline="-25000">
                          <a:ln>
                            <a:noFill/>
                          </a:ln>
                          <a:solidFill>
                            <a:srgbClr val="0101FF"/>
                          </a:solidFill>
                          <a:effectLst/>
                          <a:latin typeface="Arial" charset="0"/>
                          <a:ea typeface="仿宋_GB2312" pitchFamily="49" charset="-122"/>
                        </a:rPr>
                        <a:t>3</a:t>
                      </a:r>
                      <a:r>
                        <a:rPr kumimoji="1" lang="en-US" altLang="zh-CN" sz="2400" b="0" i="0" u="none" strike="noStrike" cap="none" normalizeH="0" baseline="0">
                          <a:ln>
                            <a:noFill/>
                          </a:ln>
                          <a:solidFill>
                            <a:srgbClr val="0101FF"/>
                          </a:solidFill>
                          <a:effectLst/>
                          <a:latin typeface="Arial" charset="0"/>
                          <a:ea typeface="仿宋_GB2312" pitchFamily="49" charset="-122"/>
                        </a:rPr>
                        <a:t>)</a:t>
                      </a:r>
                      <a:r>
                        <a:rPr kumimoji="1" lang="en-US" altLang="zh-CN" sz="2400" b="0" i="0" u="none" strike="noStrike" cap="none" normalizeH="0" baseline="-25000">
                          <a:ln>
                            <a:noFill/>
                          </a:ln>
                          <a:solidFill>
                            <a:srgbClr val="0101FF"/>
                          </a:solidFill>
                          <a:effectLst/>
                          <a:latin typeface="Arial" charset="0"/>
                          <a:ea typeface="仿宋_GB2312" pitchFamily="49" charset="-122"/>
                        </a:rPr>
                        <a:t>4</a:t>
                      </a:r>
                      <a:r>
                        <a:rPr kumimoji="1" lang="en-US" altLang="zh-CN" sz="2400" b="0" i="0" u="none" strike="noStrike" cap="none" normalizeH="0" baseline="30000">
                          <a:ln>
                            <a:noFill/>
                          </a:ln>
                          <a:solidFill>
                            <a:srgbClr val="0101FF"/>
                          </a:solidFill>
                          <a:effectLst/>
                          <a:latin typeface="Arial" charset="0"/>
                          <a:ea typeface="仿宋_GB2312" pitchFamily="49" charset="-122"/>
                        </a:rPr>
                        <a:t>2+      </a:t>
                      </a:r>
                      <a:r>
                        <a:rPr kumimoji="1" lang="en-US" altLang="zh-CN" sz="2400" b="0" i="0" u="none" strike="noStrike" cap="none" normalizeH="0" baseline="0">
                          <a:ln>
                            <a:noFill/>
                          </a:ln>
                          <a:solidFill>
                            <a:srgbClr val="0101FF"/>
                          </a:solidFill>
                          <a:effectLst/>
                          <a:latin typeface="Arial" charset="0"/>
                          <a:ea typeface="仿宋_GB2312" pitchFamily="49" charset="-122"/>
                        </a:rPr>
                        <a:t>Cd(CN)</a:t>
                      </a:r>
                      <a:r>
                        <a:rPr kumimoji="1" lang="en-US" altLang="zh-CN" sz="2400" b="0" i="0" u="none" strike="noStrike" cap="none" normalizeH="0" baseline="-25000">
                          <a:ln>
                            <a:noFill/>
                          </a:ln>
                          <a:solidFill>
                            <a:srgbClr val="0101FF"/>
                          </a:solidFill>
                          <a:effectLst/>
                          <a:latin typeface="Arial" charset="0"/>
                          <a:ea typeface="仿宋_GB2312" pitchFamily="49" charset="-122"/>
                        </a:rPr>
                        <a:t>4</a:t>
                      </a:r>
                      <a:r>
                        <a:rPr kumimoji="1" lang="en-US" altLang="zh-CN" sz="2400" b="0" i="0" u="none" strike="noStrike" cap="none" normalizeH="0" baseline="30000">
                          <a:ln>
                            <a:noFill/>
                          </a:ln>
                          <a:solidFill>
                            <a:srgbClr val="0101FF"/>
                          </a:solidFill>
                          <a:effectLst/>
                          <a:latin typeface="Arial" charset="0"/>
                          <a:ea typeface="仿宋_GB2312" pitchFamily="49" charset="-122"/>
                        </a:rPr>
                        <a:t>2</a:t>
                      </a:r>
                      <a:r>
                        <a:rPr kumimoji="1" lang="zh-CN" altLang="en-US" sz="2400" b="0" i="0" u="none" strike="noStrike" cap="none" normalizeH="0" baseline="30000">
                          <a:ln>
                            <a:noFill/>
                          </a:ln>
                          <a:solidFill>
                            <a:srgbClr val="0101FF"/>
                          </a:solidFill>
                          <a:effectLst/>
                          <a:latin typeface="Arial" charset="0"/>
                          <a:ea typeface="仿宋_GB2312" pitchFamily="49" charset="-122"/>
                        </a:rPr>
                        <a:t>–</a:t>
                      </a:r>
                      <a:r>
                        <a:rPr kumimoji="1" lang="en-US" altLang="zh-CN" sz="2400" b="0" i="0" u="none" strike="noStrike" cap="none" normalizeH="0" baseline="30000">
                          <a:ln>
                            <a:noFill/>
                          </a:ln>
                          <a:solidFill>
                            <a:srgbClr val="0101FF"/>
                          </a:solidFill>
                          <a:effectLst/>
                          <a:latin typeface="Arial" charset="0"/>
                          <a:ea typeface="仿宋_GB2312" pitchFamily="49" charset="-122"/>
                        </a:rPr>
                        <a:t> </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4</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四方形</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dsp</a:t>
                      </a:r>
                      <a:r>
                        <a:rPr kumimoji="1" lang="en-US" altLang="zh-CN" sz="2400" b="0" i="0" u="none" strike="noStrike" cap="none" normalizeH="0" baseline="30000">
                          <a:ln>
                            <a:noFill/>
                          </a:ln>
                          <a:solidFill>
                            <a:srgbClr val="0101FF"/>
                          </a:solidFill>
                          <a:effectLst/>
                          <a:latin typeface="Arial" charset="0"/>
                          <a:ea typeface="仿宋_GB2312" pitchFamily="49" charset="-122"/>
                        </a:rPr>
                        <a:t>2</a:t>
                      </a:r>
                      <a:endParaRPr kumimoji="1" lang="en-US" altLang="zh-CN" sz="2400" b="0" i="0" u="none" strike="noStrike" cap="none" normalizeH="0" baseline="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101FF"/>
                          </a:solidFill>
                          <a:effectLst/>
                          <a:latin typeface="Arial" charset="0"/>
                          <a:ea typeface="仿宋_GB2312" pitchFamily="49" charset="-122"/>
                        </a:rPr>
                        <a:t>Ni(CN)</a:t>
                      </a:r>
                      <a:r>
                        <a:rPr kumimoji="1" lang="en-US" altLang="zh-CN" sz="2400" b="0" i="0" u="none" strike="noStrike" cap="none" normalizeH="0" baseline="-25000">
                          <a:ln>
                            <a:noFill/>
                          </a:ln>
                          <a:solidFill>
                            <a:srgbClr val="0101FF"/>
                          </a:solidFill>
                          <a:effectLst/>
                          <a:latin typeface="Arial" charset="0"/>
                          <a:ea typeface="仿宋_GB2312" pitchFamily="49" charset="-122"/>
                        </a:rPr>
                        <a:t>4</a:t>
                      </a:r>
                      <a:r>
                        <a:rPr kumimoji="1" lang="en-US" altLang="zh-CN" sz="2400" b="0" i="0" u="none" strike="noStrike" cap="none" normalizeH="0" baseline="30000">
                          <a:ln>
                            <a:noFill/>
                          </a:ln>
                          <a:solidFill>
                            <a:srgbClr val="0101FF"/>
                          </a:solidFill>
                          <a:effectLst/>
                          <a:latin typeface="Arial" charset="0"/>
                          <a:ea typeface="仿宋_GB2312" pitchFamily="49" charset="-122"/>
                        </a:rPr>
                        <a:t>2</a:t>
                      </a:r>
                      <a:r>
                        <a:rPr kumimoji="1" lang="zh-CN" altLang="en-US" sz="2400" b="0" i="0" u="none" strike="noStrike" cap="none" normalizeH="0" baseline="30000">
                          <a:ln>
                            <a:noFill/>
                          </a:ln>
                          <a:solidFill>
                            <a:srgbClr val="0101FF"/>
                          </a:solidFill>
                          <a:effectLst/>
                          <a:latin typeface="Arial" charset="0"/>
                          <a:ea typeface="仿宋_GB2312" pitchFamily="49" charset="-122"/>
                        </a:rPr>
                        <a:t>–</a:t>
                      </a:r>
                      <a:r>
                        <a:rPr kumimoji="1" lang="en-US" altLang="zh-CN" sz="2400" b="0" i="0" u="none" strike="noStrike" cap="none" normalizeH="0" baseline="30000">
                          <a:ln>
                            <a:noFill/>
                          </a:ln>
                          <a:solidFill>
                            <a:srgbClr val="0101FF"/>
                          </a:solidFill>
                          <a:effectLst/>
                          <a:latin typeface="Arial" charset="0"/>
                          <a:ea typeface="仿宋_GB2312" pitchFamily="49" charset="-122"/>
                        </a:rPr>
                        <a:t> </a:t>
                      </a:r>
                      <a:endParaRPr kumimoji="1" lang="zh-CN" altLang="en-US" sz="2400" b="0" i="0" u="none" strike="noStrike" cap="none" normalizeH="0" baseline="3000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5</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三角双锥</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dsp</a:t>
                      </a:r>
                      <a:r>
                        <a:rPr kumimoji="1" lang="en-US" altLang="zh-CN" sz="2400" b="0" i="0" u="none" strike="noStrike" cap="none" normalizeH="0" baseline="30000">
                          <a:ln>
                            <a:noFill/>
                          </a:ln>
                          <a:solidFill>
                            <a:srgbClr val="0101FF"/>
                          </a:solidFill>
                          <a:effectLst/>
                          <a:latin typeface="Arial" charset="0"/>
                          <a:ea typeface="仿宋_GB2312" pitchFamily="49" charset="-122"/>
                        </a:rPr>
                        <a:t>3</a:t>
                      </a:r>
                      <a:endParaRPr kumimoji="1" lang="en-US" altLang="zh-CN" sz="2400" b="0" i="0" u="none" strike="noStrike" cap="none" normalizeH="0" baseline="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101FF"/>
                          </a:solidFill>
                          <a:effectLst/>
                          <a:latin typeface="Arial" charset="0"/>
                          <a:ea typeface="仿宋_GB2312" pitchFamily="49" charset="-122"/>
                        </a:rPr>
                        <a:t>Ni(CN)</a:t>
                      </a:r>
                      <a:r>
                        <a:rPr kumimoji="1" lang="en-US" altLang="zh-CN" sz="2400" b="0" i="0" u="none" strike="noStrike" cap="none" normalizeH="0" baseline="-25000">
                          <a:ln>
                            <a:noFill/>
                          </a:ln>
                          <a:solidFill>
                            <a:srgbClr val="0101FF"/>
                          </a:solidFill>
                          <a:effectLst/>
                          <a:latin typeface="Arial" charset="0"/>
                          <a:ea typeface="仿宋_GB2312" pitchFamily="49" charset="-122"/>
                        </a:rPr>
                        <a:t>5</a:t>
                      </a:r>
                      <a:r>
                        <a:rPr kumimoji="1" lang="en-US" altLang="zh-CN" sz="2400" b="0" i="0" u="none" strike="noStrike" cap="none" normalizeH="0" baseline="30000">
                          <a:ln>
                            <a:noFill/>
                          </a:ln>
                          <a:solidFill>
                            <a:srgbClr val="0101FF"/>
                          </a:solidFill>
                          <a:effectLst/>
                          <a:latin typeface="Arial" charset="0"/>
                          <a:ea typeface="仿宋_GB2312" pitchFamily="49" charset="-122"/>
                        </a:rPr>
                        <a:t>3</a:t>
                      </a:r>
                      <a:r>
                        <a:rPr kumimoji="1" lang="zh-CN" altLang="en-US" sz="2400" b="0" i="0" u="none" strike="noStrike" cap="none" normalizeH="0" baseline="30000">
                          <a:ln>
                            <a:noFill/>
                          </a:ln>
                          <a:solidFill>
                            <a:srgbClr val="0101FF"/>
                          </a:solidFill>
                          <a:effectLst/>
                          <a:latin typeface="Arial" charset="0"/>
                          <a:ea typeface="仿宋_GB2312" pitchFamily="49" charset="-122"/>
                        </a:rPr>
                        <a:t>–  </a:t>
                      </a:r>
                      <a:r>
                        <a:rPr kumimoji="1" lang="en-US" altLang="zh-CN" sz="2400" b="0" i="0" u="none" strike="noStrike" cap="none" normalizeH="0" baseline="30000">
                          <a:ln>
                            <a:noFill/>
                          </a:ln>
                          <a:solidFill>
                            <a:srgbClr val="0101FF"/>
                          </a:solidFill>
                          <a:effectLst/>
                          <a:latin typeface="Arial" charset="0"/>
                          <a:ea typeface="仿宋_GB2312" pitchFamily="49" charset="-122"/>
                        </a:rPr>
                        <a:t>    </a:t>
                      </a:r>
                      <a:r>
                        <a:rPr kumimoji="1" lang="en-US" altLang="zh-CN" sz="2400" b="0" i="0" u="none" strike="noStrike" cap="none" normalizeH="0" baseline="0">
                          <a:ln>
                            <a:noFill/>
                          </a:ln>
                          <a:solidFill>
                            <a:srgbClr val="0101FF"/>
                          </a:solidFill>
                          <a:effectLst/>
                          <a:latin typeface="Arial" charset="0"/>
                          <a:ea typeface="仿宋_GB2312" pitchFamily="49" charset="-122"/>
                        </a:rPr>
                        <a:t>Fe(CO)</a:t>
                      </a:r>
                      <a:r>
                        <a:rPr kumimoji="1" lang="en-US" altLang="zh-CN" sz="2400" b="0" i="0" u="none" strike="noStrike" cap="none" normalizeH="0" baseline="-25000">
                          <a:ln>
                            <a:noFill/>
                          </a:ln>
                          <a:solidFill>
                            <a:srgbClr val="0101FF"/>
                          </a:solidFill>
                          <a:effectLst/>
                          <a:latin typeface="Arial" charset="0"/>
                          <a:ea typeface="仿宋_GB2312" pitchFamily="49" charset="-122"/>
                        </a:rPr>
                        <a:t>5</a:t>
                      </a:r>
                      <a:endParaRPr kumimoji="1" lang="zh-CN" altLang="en-US" sz="2400" b="0" i="0" u="none" strike="noStrike" cap="none" normalizeH="0" baseline="-2500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7146">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5</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四方锥</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d</a:t>
                      </a:r>
                      <a:r>
                        <a:rPr kumimoji="1" lang="en-US" altLang="zh-CN" sz="2400" b="0" i="1" u="none" strike="noStrike" cap="none" normalizeH="0" baseline="30000">
                          <a:ln>
                            <a:noFill/>
                          </a:ln>
                          <a:solidFill>
                            <a:srgbClr val="0101FF"/>
                          </a:solidFill>
                          <a:effectLst/>
                          <a:latin typeface="Arial" charset="0"/>
                          <a:ea typeface="仿宋_GB2312" pitchFamily="49" charset="-122"/>
                        </a:rPr>
                        <a:t>4</a:t>
                      </a:r>
                      <a:r>
                        <a:rPr kumimoji="1" lang="en-US" altLang="zh-CN" sz="2400" b="0" i="1" u="none" strike="noStrike" cap="none" normalizeH="0" baseline="0">
                          <a:ln>
                            <a:noFill/>
                          </a:ln>
                          <a:solidFill>
                            <a:srgbClr val="0101FF"/>
                          </a:solidFill>
                          <a:effectLst/>
                          <a:latin typeface="Arial" charset="0"/>
                          <a:ea typeface="仿宋_GB2312" pitchFamily="49" charset="-122"/>
                        </a:rPr>
                        <a:t>s</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101FF"/>
                          </a:solidFill>
                          <a:effectLst/>
                          <a:latin typeface="Arial" charset="0"/>
                          <a:ea typeface="仿宋_GB2312" pitchFamily="49" charset="-122"/>
                        </a:rPr>
                        <a:t>TiF</a:t>
                      </a:r>
                      <a:r>
                        <a:rPr kumimoji="1" lang="en-US" altLang="zh-CN" sz="2400" b="0" i="0" u="none" strike="noStrike" cap="none" normalizeH="0" baseline="-25000">
                          <a:ln>
                            <a:noFill/>
                          </a:ln>
                          <a:solidFill>
                            <a:srgbClr val="0101FF"/>
                          </a:solidFill>
                          <a:effectLst/>
                          <a:latin typeface="Arial" charset="0"/>
                          <a:ea typeface="仿宋_GB2312" pitchFamily="49" charset="-122"/>
                        </a:rPr>
                        <a:t>5</a:t>
                      </a:r>
                      <a:r>
                        <a:rPr kumimoji="1" lang="en-US" altLang="zh-CN" sz="2400" b="0" i="0" u="none" strike="noStrike" cap="none" normalizeH="0" baseline="30000">
                          <a:ln>
                            <a:noFill/>
                          </a:ln>
                          <a:solidFill>
                            <a:srgbClr val="0101FF"/>
                          </a:solidFill>
                          <a:effectLst/>
                          <a:latin typeface="Arial" charset="0"/>
                          <a:ea typeface="仿宋_GB2312" pitchFamily="49" charset="-122"/>
                        </a:rPr>
                        <a:t>2</a:t>
                      </a:r>
                      <a:r>
                        <a:rPr kumimoji="1" lang="zh-CN" altLang="en-US" sz="2400" b="0" i="0" u="none" strike="noStrike" cap="none" normalizeH="0" baseline="30000">
                          <a:ln>
                            <a:noFill/>
                          </a:ln>
                          <a:solidFill>
                            <a:srgbClr val="0101FF"/>
                          </a:solidFill>
                          <a:effectLst/>
                          <a:latin typeface="Arial" charset="0"/>
                          <a:ea typeface="仿宋_GB2312" pitchFamily="49" charset="-122"/>
                        </a:rPr>
                        <a:t>–</a:t>
                      </a:r>
                      <a:r>
                        <a:rPr kumimoji="1" lang="en-US" altLang="zh-CN" sz="2400" b="0" i="0" u="none" strike="noStrike" cap="none" normalizeH="0" baseline="30000">
                          <a:ln>
                            <a:noFill/>
                          </a:ln>
                          <a:solidFill>
                            <a:srgbClr val="0101FF"/>
                          </a:solidFill>
                          <a:effectLst/>
                          <a:latin typeface="Arial" charset="0"/>
                          <a:ea typeface="仿宋_GB2312" pitchFamily="49" charset="-122"/>
                        </a:rPr>
                        <a:t> </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896030">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6</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八面体</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sp</a:t>
                      </a:r>
                      <a:r>
                        <a:rPr kumimoji="1" lang="en-US" altLang="zh-CN" sz="2400" b="0" i="1" u="none" strike="noStrike" cap="none" normalizeH="0" baseline="30000">
                          <a:ln>
                            <a:noFill/>
                          </a:ln>
                          <a:solidFill>
                            <a:srgbClr val="0101FF"/>
                          </a:solidFill>
                          <a:effectLst/>
                          <a:latin typeface="Arial" charset="0"/>
                          <a:ea typeface="仿宋_GB2312" pitchFamily="49" charset="-122"/>
                        </a:rPr>
                        <a:t>3</a:t>
                      </a:r>
                      <a:r>
                        <a:rPr kumimoji="1" lang="en-US" altLang="zh-CN" sz="2400" b="0" i="1" u="none" strike="noStrike" cap="none" normalizeH="0" baseline="0">
                          <a:ln>
                            <a:noFill/>
                          </a:ln>
                          <a:solidFill>
                            <a:srgbClr val="0101FF"/>
                          </a:solidFill>
                          <a:effectLst/>
                          <a:latin typeface="Arial" charset="0"/>
                          <a:ea typeface="仿宋_GB2312" pitchFamily="49" charset="-122"/>
                        </a:rPr>
                        <a:t>d</a:t>
                      </a:r>
                      <a:r>
                        <a:rPr kumimoji="1" lang="en-US" altLang="zh-CN" sz="2400" b="0" i="1" u="none" strike="noStrike" cap="none" normalizeH="0" baseline="30000">
                          <a:ln>
                            <a:noFill/>
                          </a:ln>
                          <a:solidFill>
                            <a:srgbClr val="0101FF"/>
                          </a:solidFill>
                          <a:effectLst/>
                          <a:latin typeface="Arial" charset="0"/>
                          <a:ea typeface="仿宋_GB2312" pitchFamily="49" charset="-122"/>
                        </a:rPr>
                        <a:t>2</a:t>
                      </a:r>
                      <a:endParaRPr kumimoji="1" lang="en-US" altLang="zh-CN" sz="2400" b="0" i="0" u="none" strike="noStrike" cap="none" normalizeH="0" baseline="0">
                        <a:ln>
                          <a:noFill/>
                        </a:ln>
                        <a:solidFill>
                          <a:srgbClr val="0101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rgbClr val="0000FF"/>
                          </a:solidFill>
                          <a:effectLst/>
                          <a:latin typeface="Arial" charset="0"/>
                          <a:ea typeface="仿宋_GB2312" pitchFamily="49" charset="-122"/>
                        </a:rPr>
                        <a:t>Fe(H</a:t>
                      </a:r>
                      <a:r>
                        <a:rPr kumimoji="1" lang="en-US" altLang="zh-CN" sz="2400" b="0" i="0" u="none" strike="noStrike" cap="none" normalizeH="0" baseline="-25000" dirty="0">
                          <a:ln>
                            <a:noFill/>
                          </a:ln>
                          <a:solidFill>
                            <a:srgbClr val="0000FF"/>
                          </a:solidFill>
                          <a:effectLst/>
                          <a:latin typeface="Arial" charset="0"/>
                          <a:ea typeface="仿宋_GB2312" pitchFamily="49" charset="-122"/>
                        </a:rPr>
                        <a:t>2</a:t>
                      </a:r>
                      <a:r>
                        <a:rPr kumimoji="1" lang="en-US" altLang="zh-CN" sz="2400" b="0" i="0" u="none" strike="noStrike" cap="none" normalizeH="0" baseline="0" dirty="0">
                          <a:ln>
                            <a:noFill/>
                          </a:ln>
                          <a:solidFill>
                            <a:srgbClr val="0000FF"/>
                          </a:solidFill>
                          <a:effectLst/>
                          <a:latin typeface="Arial" charset="0"/>
                          <a:ea typeface="仿宋_GB2312" pitchFamily="49" charset="-122"/>
                        </a:rPr>
                        <a:t>O)</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2+</a:t>
                      </a:r>
                      <a:r>
                        <a:rPr kumimoji="1" lang="en-US" altLang="zh-CN" sz="2400" b="0" i="0" u="none" strike="noStrike" cap="none" normalizeH="0" baseline="0" dirty="0">
                          <a:ln>
                            <a:noFill/>
                          </a:ln>
                          <a:solidFill>
                            <a:srgbClr val="0000FF"/>
                          </a:solidFill>
                          <a:effectLst/>
                          <a:latin typeface="Arial" charset="0"/>
                          <a:ea typeface="仿宋_GB2312" pitchFamily="49" charset="-122"/>
                        </a:rPr>
                        <a:t>  FeF</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3</a:t>
                      </a:r>
                      <a:r>
                        <a:rPr kumimoji="1" lang="zh-CN" altLang="en-US" sz="2400" b="0" i="0" u="none" strike="noStrike" cap="none" normalizeH="0" baseline="30000" dirty="0">
                          <a:ln>
                            <a:noFill/>
                          </a:ln>
                          <a:solidFill>
                            <a:srgbClr val="0000FF"/>
                          </a:solidFill>
                          <a:effectLst/>
                          <a:latin typeface="Arial" charset="0"/>
                          <a:ea typeface="仿宋_GB2312" pitchFamily="49" charset="-122"/>
                        </a:rPr>
                        <a:t>–</a:t>
                      </a:r>
                      <a:r>
                        <a:rPr kumimoji="1" lang="en-US" altLang="zh-CN" sz="2400" b="0" i="0" u="none" strike="noStrike" cap="none" normalizeH="0" baseline="30000" dirty="0">
                          <a:ln>
                            <a:noFill/>
                          </a:ln>
                          <a:solidFill>
                            <a:srgbClr val="0000FF"/>
                          </a:solidFill>
                          <a:effectLst/>
                          <a:latin typeface="Arial" charset="0"/>
                          <a:ea typeface="仿宋_GB2312" pitchFamily="49" charset="-122"/>
                        </a:rPr>
                        <a:t>    </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rgbClr val="0000FF"/>
                          </a:solidFill>
                          <a:effectLst/>
                          <a:latin typeface="Arial" charset="0"/>
                          <a:ea typeface="仿宋_GB2312" pitchFamily="49" charset="-122"/>
                        </a:rPr>
                        <a:t>AlF</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3</a:t>
                      </a:r>
                      <a:r>
                        <a:rPr kumimoji="1" lang="zh-CN" altLang="en-US" sz="2400" b="0" i="0" u="none" strike="noStrike" cap="none" normalizeH="0" baseline="30000" dirty="0">
                          <a:ln>
                            <a:noFill/>
                          </a:ln>
                          <a:solidFill>
                            <a:srgbClr val="0000FF"/>
                          </a:solidFill>
                          <a:effectLst/>
                          <a:latin typeface="Arial" charset="0"/>
                          <a:ea typeface="仿宋_GB2312" pitchFamily="49" charset="-122"/>
                        </a:rPr>
                        <a:t>–</a:t>
                      </a:r>
                      <a:r>
                        <a:rPr kumimoji="1" lang="en-US" altLang="zh-CN" sz="2400" b="0" i="0" u="none" strike="noStrike" cap="none" normalizeH="0" baseline="30000" dirty="0">
                          <a:ln>
                            <a:noFill/>
                          </a:ln>
                          <a:solidFill>
                            <a:srgbClr val="0000FF"/>
                          </a:solidFill>
                          <a:effectLst/>
                          <a:latin typeface="Arial" charset="0"/>
                          <a:ea typeface="仿宋_GB2312" pitchFamily="49" charset="-122"/>
                        </a:rPr>
                        <a:t>      </a:t>
                      </a:r>
                      <a:r>
                        <a:rPr kumimoji="1" lang="en-US" altLang="zh-CN" sz="2400" b="0" i="0" u="none" strike="noStrike" cap="none" normalizeH="0" baseline="0" dirty="0">
                          <a:ln>
                            <a:noFill/>
                          </a:ln>
                          <a:solidFill>
                            <a:srgbClr val="0000FF"/>
                          </a:solidFill>
                          <a:effectLst/>
                          <a:latin typeface="Arial" charset="0"/>
                          <a:ea typeface="仿宋_GB2312" pitchFamily="49" charset="-122"/>
                        </a:rPr>
                        <a:t>SiF</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2</a:t>
                      </a:r>
                      <a:r>
                        <a:rPr kumimoji="1" lang="zh-CN" altLang="en-US" sz="2400" b="0" i="0" u="none" strike="noStrike" cap="none" normalizeH="0" baseline="30000" dirty="0">
                          <a:ln>
                            <a:noFill/>
                          </a:ln>
                          <a:solidFill>
                            <a:srgbClr val="0000FF"/>
                          </a:solidFill>
                          <a:effectLst/>
                          <a:latin typeface="Arial" charset="0"/>
                          <a:ea typeface="仿宋_GB2312" pitchFamily="49" charset="-122"/>
                        </a:rPr>
                        <a:t>–</a:t>
                      </a:r>
                      <a:r>
                        <a:rPr kumimoji="1" lang="en-US" altLang="zh-CN" sz="2400" b="0" i="0" u="none" strike="noStrike" cap="none" normalizeH="0" baseline="30000" dirty="0">
                          <a:ln>
                            <a:noFill/>
                          </a:ln>
                          <a:solidFill>
                            <a:srgbClr val="0000FF"/>
                          </a:solidFill>
                          <a:effectLst/>
                          <a:latin typeface="Arial" charset="0"/>
                          <a:ea typeface="仿宋_GB2312" pitchFamily="49" charset="-122"/>
                        </a:rPr>
                        <a:t>   </a:t>
                      </a:r>
                      <a:r>
                        <a:rPr kumimoji="1" lang="en-US" altLang="zh-CN" sz="2400" b="0" i="0" u="none" strike="noStrike" cap="none" normalizeH="0" baseline="0" dirty="0">
                          <a:ln>
                            <a:noFill/>
                          </a:ln>
                          <a:solidFill>
                            <a:srgbClr val="0000FF"/>
                          </a:solidFill>
                          <a:effectLst/>
                          <a:latin typeface="Arial" charset="0"/>
                          <a:ea typeface="仿宋_GB2312" pitchFamily="49" charset="-122"/>
                        </a:rPr>
                        <a:t>PtCl</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4</a:t>
                      </a:r>
                      <a:r>
                        <a:rPr kumimoji="1" lang="zh-CN" altLang="en-US" sz="2400" b="0" i="0" u="none" strike="noStrike" cap="none" normalizeH="0" baseline="30000" dirty="0">
                          <a:ln>
                            <a:noFill/>
                          </a:ln>
                          <a:solidFill>
                            <a:srgbClr val="0000FF"/>
                          </a:solidFill>
                          <a:effectLst/>
                          <a:latin typeface="Arial" charset="0"/>
                          <a:ea typeface="仿宋_GB2312" pitchFamily="49" charset="-122"/>
                        </a:rPr>
                        <a:t>–</a:t>
                      </a:r>
                      <a:endParaRPr kumimoji="1" lang="en-US" altLang="zh-CN" sz="2400" b="0" i="0" u="none" strike="noStrike" cap="none" normalizeH="0" baseline="30000" dirty="0">
                        <a:ln>
                          <a:noFill/>
                        </a:ln>
                        <a:solidFill>
                          <a:srgbClr val="0000FF"/>
                        </a:solidFill>
                        <a:effectLst/>
                        <a:latin typeface="Arial" charset="0"/>
                        <a:ea typeface="仿宋_GB2312" pitchFamily="49" charset="-122"/>
                      </a:endParaRP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525289">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6</a:t>
                      </a:r>
                    </a:p>
                  </a:txBody>
                  <a:tcPr marL="84406" marR="84406" marT="45705" marB="4570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101FF"/>
                          </a:solidFill>
                          <a:effectLst/>
                          <a:latin typeface="Arial" charset="0"/>
                          <a:ea typeface="仿宋_GB2312" pitchFamily="49" charset="-122"/>
                        </a:rPr>
                        <a:t>八面体</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1" u="none" strike="noStrike" cap="none" normalizeH="0" baseline="0">
                          <a:ln>
                            <a:noFill/>
                          </a:ln>
                          <a:solidFill>
                            <a:srgbClr val="0101FF"/>
                          </a:solidFill>
                          <a:effectLst/>
                          <a:latin typeface="Arial" charset="0"/>
                          <a:ea typeface="仿宋_GB2312" pitchFamily="49" charset="-122"/>
                        </a:rPr>
                        <a:t>d</a:t>
                      </a:r>
                      <a:r>
                        <a:rPr kumimoji="1" lang="en-US" altLang="zh-CN" sz="2400" b="0" i="1" u="none" strike="noStrike" cap="none" normalizeH="0" baseline="30000">
                          <a:ln>
                            <a:noFill/>
                          </a:ln>
                          <a:solidFill>
                            <a:srgbClr val="0101FF"/>
                          </a:solidFill>
                          <a:effectLst/>
                          <a:latin typeface="Arial" charset="0"/>
                          <a:ea typeface="仿宋_GB2312" pitchFamily="49" charset="-122"/>
                        </a:rPr>
                        <a:t>2</a:t>
                      </a:r>
                      <a:r>
                        <a:rPr kumimoji="1" lang="en-US" altLang="zh-CN" sz="2400" b="0" i="1" u="none" strike="noStrike" cap="none" normalizeH="0" baseline="0">
                          <a:ln>
                            <a:noFill/>
                          </a:ln>
                          <a:solidFill>
                            <a:srgbClr val="0101FF"/>
                          </a:solidFill>
                          <a:effectLst/>
                          <a:latin typeface="Arial" charset="0"/>
                          <a:ea typeface="仿宋_GB2312" pitchFamily="49" charset="-122"/>
                        </a:rPr>
                        <a:t>sp</a:t>
                      </a:r>
                      <a:r>
                        <a:rPr kumimoji="1" lang="en-US" altLang="zh-CN" sz="2400" b="0" i="1" u="none" strike="noStrike" cap="none" normalizeH="0" baseline="30000">
                          <a:ln>
                            <a:noFill/>
                          </a:ln>
                          <a:solidFill>
                            <a:srgbClr val="0101FF"/>
                          </a:solidFill>
                          <a:effectLst/>
                          <a:latin typeface="Arial" charset="0"/>
                          <a:ea typeface="仿宋_GB2312" pitchFamily="49" charset="-122"/>
                        </a:rPr>
                        <a:t>3</a:t>
                      </a:r>
                    </a:p>
                  </a:txBody>
                  <a:tcPr marL="84406" marR="84406" marT="45705" marB="4570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rgbClr val="0000FF"/>
                          </a:solidFill>
                          <a:effectLst/>
                          <a:latin typeface="Arial" charset="0"/>
                          <a:ea typeface="仿宋_GB2312" pitchFamily="49" charset="-122"/>
                        </a:rPr>
                        <a:t>Fe(CN)</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3</a:t>
                      </a:r>
                      <a:r>
                        <a:rPr kumimoji="1" lang="zh-CN" altLang="en-US" sz="2400" b="0" i="0" u="none" strike="noStrike" cap="none" normalizeH="0" baseline="30000" dirty="0">
                          <a:ln>
                            <a:noFill/>
                          </a:ln>
                          <a:solidFill>
                            <a:srgbClr val="0000FF"/>
                          </a:solidFill>
                          <a:effectLst/>
                          <a:latin typeface="Arial" charset="0"/>
                          <a:ea typeface="仿宋_GB2312" pitchFamily="49" charset="-122"/>
                        </a:rPr>
                        <a:t>–</a:t>
                      </a:r>
                      <a:r>
                        <a:rPr kumimoji="1" lang="en-US" altLang="zh-CN" sz="2400" b="0" i="0" u="none" strike="noStrike" cap="none" normalizeH="0" baseline="30000" dirty="0">
                          <a:ln>
                            <a:noFill/>
                          </a:ln>
                          <a:solidFill>
                            <a:srgbClr val="0000FF"/>
                          </a:solidFill>
                          <a:effectLst/>
                          <a:latin typeface="Arial" charset="0"/>
                          <a:ea typeface="仿宋_GB2312" pitchFamily="49" charset="-122"/>
                        </a:rPr>
                        <a:t>    </a:t>
                      </a:r>
                      <a:r>
                        <a:rPr kumimoji="1" lang="en-US" altLang="zh-CN" sz="2400" b="0" i="0" u="none" strike="noStrike" cap="none" normalizeH="0" baseline="0" dirty="0">
                          <a:ln>
                            <a:noFill/>
                          </a:ln>
                          <a:solidFill>
                            <a:srgbClr val="0000FF"/>
                          </a:solidFill>
                          <a:effectLst/>
                          <a:latin typeface="Arial" charset="0"/>
                          <a:ea typeface="仿宋_GB2312" pitchFamily="49" charset="-122"/>
                        </a:rPr>
                        <a:t>Co(NH</a:t>
                      </a:r>
                      <a:r>
                        <a:rPr kumimoji="1" lang="en-US" altLang="zh-CN" sz="2400" b="0" i="0" u="none" strike="noStrike" cap="none" normalizeH="0" baseline="-25000" dirty="0">
                          <a:ln>
                            <a:noFill/>
                          </a:ln>
                          <a:solidFill>
                            <a:srgbClr val="0000FF"/>
                          </a:solidFill>
                          <a:effectLst/>
                          <a:latin typeface="Arial" charset="0"/>
                          <a:ea typeface="仿宋_GB2312" pitchFamily="49" charset="-122"/>
                        </a:rPr>
                        <a:t>3</a:t>
                      </a:r>
                      <a:r>
                        <a:rPr kumimoji="1" lang="en-US" altLang="zh-CN" sz="2400" b="0" i="0" u="none" strike="noStrike" cap="none" normalizeH="0" baseline="0" dirty="0">
                          <a:ln>
                            <a:noFill/>
                          </a:ln>
                          <a:solidFill>
                            <a:srgbClr val="0000FF"/>
                          </a:solidFill>
                          <a:effectLst/>
                          <a:latin typeface="Arial" charset="0"/>
                          <a:ea typeface="仿宋_GB2312" pitchFamily="49" charset="-122"/>
                        </a:rPr>
                        <a:t>)</a:t>
                      </a:r>
                      <a:r>
                        <a:rPr kumimoji="1" lang="en-US" altLang="zh-CN" sz="2400" b="0" i="0" u="none" strike="noStrike" cap="none" normalizeH="0" baseline="-25000" dirty="0">
                          <a:ln>
                            <a:noFill/>
                          </a:ln>
                          <a:solidFill>
                            <a:srgbClr val="0000FF"/>
                          </a:solidFill>
                          <a:effectLst/>
                          <a:latin typeface="Arial" charset="0"/>
                          <a:ea typeface="仿宋_GB2312" pitchFamily="49" charset="-122"/>
                        </a:rPr>
                        <a:t>6</a:t>
                      </a:r>
                      <a:r>
                        <a:rPr kumimoji="1" lang="en-US" altLang="zh-CN" sz="2400" b="0" i="0" u="none" strike="noStrike" cap="none" normalizeH="0" baseline="30000" dirty="0">
                          <a:ln>
                            <a:noFill/>
                          </a:ln>
                          <a:solidFill>
                            <a:srgbClr val="0000FF"/>
                          </a:solidFill>
                          <a:effectLst/>
                          <a:latin typeface="Arial" charset="0"/>
                          <a:ea typeface="仿宋_GB2312" pitchFamily="49" charset="-122"/>
                        </a:rPr>
                        <a:t>3+</a:t>
                      </a:r>
                    </a:p>
                  </a:txBody>
                  <a:tcPr marL="84406" marR="84406" marT="45705" marB="4570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3606" name="Rectangle 63"/>
          <p:cNvSpPr>
            <a:spLocks noChangeArrowheads="1"/>
          </p:cNvSpPr>
          <p:nvPr/>
        </p:nvSpPr>
        <p:spPr bwMode="auto">
          <a:xfrm>
            <a:off x="2632910"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19F39509-CF31-FCE0-9A4D-F3EA67490AA2}"/>
              </a:ext>
            </a:extLst>
          </p:cNvPr>
          <p:cNvSpPr txBox="1"/>
          <p:nvPr/>
        </p:nvSpPr>
        <p:spPr>
          <a:xfrm>
            <a:off x="2555776" y="6279703"/>
            <a:ext cx="3887603" cy="461665"/>
          </a:xfrm>
          <a:prstGeom prst="rect">
            <a:avLst/>
          </a:prstGeom>
          <a:noFill/>
        </p:spPr>
        <p:txBody>
          <a:bodyPr wrap="none" rtlCol="0">
            <a:spAutoFit/>
          </a:bodyPr>
          <a:lstStyle/>
          <a:p>
            <a:r>
              <a:rPr kumimoji="1" lang="en-US" altLang="zh-CN" dirty="0"/>
              <a:t>VSEPR</a:t>
            </a:r>
            <a:r>
              <a:rPr kumimoji="1" lang="zh-CN" altLang="en-US" dirty="0"/>
              <a:t>  价电子对互斥理论</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bwMode="auto">
          <a:xfrm>
            <a:off x="38100" y="6538913"/>
            <a:ext cx="26523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zh-CN"/>
            </a:defPPr>
            <a:lvl1pPr algn="r" rtl="0" eaLnBrk="0" fontAlgn="base" hangingPunct="0">
              <a:spcBef>
                <a:spcPct val="0"/>
              </a:spcBef>
              <a:spcAft>
                <a:spcPct val="0"/>
              </a:spcAft>
              <a:defRPr kumimoji="1" sz="1400"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黑体" pitchFamily="2" charset="-122"/>
                <a:cs typeface="+mn-cs"/>
              </a:defRPr>
            </a:lvl9pPr>
          </a:lstStyle>
          <a:p>
            <a:fld id="{320A8FDA-0538-4E35-A719-7990BC8EA7DD}" type="slidenum">
              <a:rPr lang="zh-CN" altLang="en-US" smtClean="0"/>
              <a:pPr/>
              <a:t>23</a:t>
            </a:fld>
            <a:endParaRPr lang="en-US" altLang="zh-CN"/>
          </a:p>
        </p:txBody>
      </p:sp>
      <p:sp>
        <p:nvSpPr>
          <p:cNvPr id="302082" name="Rectangle 2"/>
          <p:cNvSpPr>
            <a:spLocks noGrp="1" noChangeArrowheads="1"/>
          </p:cNvSpPr>
          <p:nvPr>
            <p:ph type="title"/>
          </p:nvPr>
        </p:nvSpPr>
        <p:spPr>
          <a:xfrm>
            <a:off x="2312377" y="116632"/>
            <a:ext cx="4484077" cy="795338"/>
          </a:xfrm>
        </p:spPr>
        <p:txBody>
          <a:bodyPr/>
          <a:lstStyle/>
          <a:p>
            <a:r>
              <a:rPr lang="en-US" altLang="zh-CN" sz="3200" dirty="0">
                <a:latin typeface="Arial" charset="0"/>
              </a:rPr>
              <a:t>VSEPR</a:t>
            </a:r>
            <a:r>
              <a:rPr lang="zh-CN" altLang="en-US" sz="3200" dirty="0">
                <a:latin typeface="Arial" charset="0"/>
              </a:rPr>
              <a:t>的要点</a:t>
            </a:r>
          </a:p>
        </p:txBody>
      </p:sp>
      <p:sp>
        <p:nvSpPr>
          <p:cNvPr id="302086" name="Rectangle 6"/>
          <p:cNvSpPr>
            <a:spLocks noChangeArrowheads="1"/>
          </p:cNvSpPr>
          <p:nvPr/>
        </p:nvSpPr>
        <p:spPr bwMode="auto">
          <a:xfrm>
            <a:off x="0" y="5589589"/>
            <a:ext cx="7842738" cy="53553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eaLnBrk="0" hangingPunct="0">
              <a:defRPr kumimoji="1" sz="2400">
                <a:solidFill>
                  <a:schemeClr val="tx1"/>
                </a:solidFill>
                <a:latin typeface="Times New Roman" pitchFamily="18" charset="0"/>
                <a:ea typeface="黑体" pitchFamily="2" charset="-122"/>
              </a:defRPr>
            </a:lvl1pPr>
            <a:lvl2pPr marL="914400" indent="-457200" eaLnBrk="0" hangingPunct="0">
              <a:defRPr kumimoji="1" sz="2400">
                <a:solidFill>
                  <a:schemeClr val="tx1"/>
                </a:solidFill>
                <a:latin typeface="Times New Roman" pitchFamily="18" charset="0"/>
                <a:ea typeface="黑体" pitchFamily="2" charset="-122"/>
              </a:defRPr>
            </a:lvl2pPr>
            <a:lvl3pPr marL="1371600" indent="-457200" eaLnBrk="0" hangingPunct="0">
              <a:defRPr kumimoji="1" sz="2400">
                <a:solidFill>
                  <a:schemeClr val="tx1"/>
                </a:solidFill>
                <a:latin typeface="Times New Roman" pitchFamily="18" charset="0"/>
                <a:ea typeface="黑体" pitchFamily="2" charset="-122"/>
              </a:defRPr>
            </a:lvl3pPr>
            <a:lvl4pPr marL="1828800" indent="-457200" eaLnBrk="0" hangingPunct="0">
              <a:defRPr kumimoji="1" sz="2400">
                <a:solidFill>
                  <a:schemeClr val="tx1"/>
                </a:solidFill>
                <a:latin typeface="Times New Roman" pitchFamily="18" charset="0"/>
                <a:ea typeface="黑体" pitchFamily="2" charset="-122"/>
              </a:defRPr>
            </a:lvl4pPr>
            <a:lvl5pPr marL="2286000" indent="-457200" eaLnBrk="0" hangingPunct="0">
              <a:defRPr kumimoji="1" sz="2400">
                <a:solidFill>
                  <a:schemeClr val="tx1"/>
                </a:solidFill>
                <a:latin typeface="Times New Roman" pitchFamily="18" charset="0"/>
                <a:ea typeface="黑体" pitchFamily="2" charset="-122"/>
              </a:defRPr>
            </a:lvl5pPr>
            <a:lvl6pPr marL="27432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32004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6576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4114800" indent="-4572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lvl="2" eaLnBrk="1" hangingPunct="1">
              <a:lnSpc>
                <a:spcPct val="120000"/>
              </a:lnSpc>
            </a:pPr>
            <a:endParaRPr kumimoji="0" lang="zh-CN" altLang="en-US" b="1"/>
          </a:p>
        </p:txBody>
      </p:sp>
      <p:sp>
        <p:nvSpPr>
          <p:cNvPr id="302087" name="Rectangle 7"/>
          <p:cNvSpPr>
            <a:spLocks noChangeArrowheads="1"/>
          </p:cNvSpPr>
          <p:nvPr/>
        </p:nvSpPr>
        <p:spPr bwMode="auto">
          <a:xfrm>
            <a:off x="251521" y="1124744"/>
            <a:ext cx="8784975" cy="474591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marL="0" lvl="2">
              <a:lnSpc>
                <a:spcPct val="140000"/>
              </a:lnSpc>
            </a:pPr>
            <a:r>
              <a:rPr kumimoji="0" lang="en-US" altLang="zh-CN" b="1" dirty="0">
                <a:solidFill>
                  <a:srgbClr val="0000CC"/>
                </a:solidFill>
              </a:rPr>
              <a:t>1    </a:t>
            </a:r>
            <a:r>
              <a:rPr kumimoji="0" lang="zh-CN" altLang="en-US" b="1" dirty="0">
                <a:solidFill>
                  <a:srgbClr val="0000CC"/>
                </a:solidFill>
              </a:rPr>
              <a:t>分子的几何构型，取决于中心原子周围的价电子对数：</a:t>
            </a:r>
          </a:p>
          <a:p>
            <a:pPr lvl="2">
              <a:lnSpc>
                <a:spcPct val="140000"/>
              </a:lnSpc>
            </a:pPr>
            <a:r>
              <a:rPr kumimoji="0" lang="zh-CN" altLang="en-US" b="1" dirty="0">
                <a:solidFill>
                  <a:srgbClr val="FF0000"/>
                </a:solidFill>
              </a:rPr>
              <a:t>成键电子对</a:t>
            </a:r>
            <a:r>
              <a:rPr kumimoji="0" lang="en-US" altLang="zh-CN" b="1" dirty="0">
                <a:solidFill>
                  <a:srgbClr val="FF0000"/>
                </a:solidFill>
              </a:rPr>
              <a:t>(BP)</a:t>
            </a:r>
            <a:r>
              <a:rPr kumimoji="0" lang="zh-CN" altLang="en-US" b="1" dirty="0">
                <a:solidFill>
                  <a:srgbClr val="0000CC"/>
                </a:solidFill>
              </a:rPr>
              <a:t>和</a:t>
            </a:r>
            <a:r>
              <a:rPr kumimoji="0" lang="zh-CN" altLang="en-US" b="1" dirty="0">
                <a:solidFill>
                  <a:srgbClr val="FF0000"/>
                </a:solidFill>
              </a:rPr>
              <a:t>孤电子对</a:t>
            </a:r>
            <a:r>
              <a:rPr kumimoji="0" lang="en-US" altLang="zh-CN" b="1" dirty="0">
                <a:solidFill>
                  <a:srgbClr val="FF0000"/>
                </a:solidFill>
              </a:rPr>
              <a:t>(LP)</a:t>
            </a:r>
            <a:endParaRPr kumimoji="0" lang="zh-CN" altLang="en-US" b="1" dirty="0">
              <a:solidFill>
                <a:srgbClr val="FF0000"/>
              </a:solidFill>
            </a:endParaRPr>
          </a:p>
          <a:p>
            <a:pPr lvl="1" indent="-457200">
              <a:lnSpc>
                <a:spcPct val="140000"/>
              </a:lnSpc>
              <a:buAutoNum type="arabicPlain" startAt="2"/>
            </a:pPr>
            <a:r>
              <a:rPr kumimoji="0" lang="zh-CN" altLang="en-US" b="1" dirty="0">
                <a:solidFill>
                  <a:srgbClr val="0000CC"/>
                </a:solidFill>
              </a:rPr>
              <a:t>电子对应尽量远离以减少斥力</a:t>
            </a:r>
            <a:endParaRPr kumimoji="0" lang="en-US" altLang="zh-CN" b="1" dirty="0">
              <a:solidFill>
                <a:srgbClr val="0000CC"/>
              </a:solidFill>
            </a:endParaRPr>
          </a:p>
          <a:p>
            <a:pPr marL="0" lvl="1">
              <a:lnSpc>
                <a:spcPct val="140000"/>
              </a:lnSpc>
            </a:pPr>
            <a:r>
              <a:rPr kumimoji="0" lang="en-US" altLang="zh-CN" b="1" dirty="0">
                <a:solidFill>
                  <a:srgbClr val="0000CC"/>
                </a:solidFill>
              </a:rPr>
              <a:t>	</a:t>
            </a:r>
            <a:r>
              <a:rPr kumimoji="0" lang="zh-CN" altLang="en-US" b="1" dirty="0">
                <a:solidFill>
                  <a:srgbClr val="FF0000"/>
                </a:solidFill>
              </a:rPr>
              <a:t>尽可能采取对称结构</a:t>
            </a:r>
          </a:p>
          <a:p>
            <a:pPr lvl="1" indent="-457200">
              <a:lnSpc>
                <a:spcPct val="140000"/>
              </a:lnSpc>
              <a:buAutoNum type="arabicPlain" startAt="3"/>
            </a:pPr>
            <a:r>
              <a:rPr kumimoji="0" lang="zh-CN" altLang="en-US" b="1" dirty="0">
                <a:solidFill>
                  <a:srgbClr val="0000CC"/>
                </a:solidFill>
              </a:rPr>
              <a:t>不同价电子对间排斥作用的顺序为：</a:t>
            </a:r>
            <a:endParaRPr kumimoji="0" lang="en-US" altLang="zh-CN" b="1" dirty="0">
              <a:solidFill>
                <a:srgbClr val="0000CC"/>
              </a:solidFill>
            </a:endParaRPr>
          </a:p>
          <a:p>
            <a:pPr marL="0" lvl="1">
              <a:lnSpc>
                <a:spcPct val="140000"/>
              </a:lnSpc>
            </a:pPr>
            <a:r>
              <a:rPr kumimoji="0" lang="en-US" altLang="zh-CN" b="1" dirty="0">
                <a:solidFill>
                  <a:srgbClr val="0000CC"/>
                </a:solidFill>
              </a:rPr>
              <a:t>	</a:t>
            </a:r>
            <a:r>
              <a:rPr kumimoji="0" lang="en-US" altLang="zh-CN" b="1" dirty="0"/>
              <a:t>LP-LP&gt;LP-BP&gt;BP-BP</a:t>
            </a:r>
          </a:p>
          <a:p>
            <a:pPr lvl="2">
              <a:lnSpc>
                <a:spcPct val="140000"/>
              </a:lnSpc>
            </a:pPr>
            <a:r>
              <a:rPr kumimoji="0" lang="zh-CN" altLang="en-US" b="1" dirty="0"/>
              <a:t>夹角</a:t>
            </a:r>
            <a:r>
              <a:rPr kumimoji="0" lang="en-US" altLang="zh-CN" b="1" dirty="0"/>
              <a:t>90°&gt; 120°&gt;180°</a:t>
            </a:r>
            <a:endParaRPr kumimoji="0" lang="zh-CN" altLang="en-US" b="1" dirty="0">
              <a:solidFill>
                <a:srgbClr val="0000CC"/>
              </a:solidFill>
            </a:endParaRPr>
          </a:p>
          <a:p>
            <a:pPr marL="0" lvl="1">
              <a:lnSpc>
                <a:spcPct val="140000"/>
              </a:lnSpc>
            </a:pPr>
            <a:r>
              <a:rPr kumimoji="0" lang="en-US" altLang="zh-CN" b="1" dirty="0">
                <a:solidFill>
                  <a:srgbClr val="0000CC"/>
                </a:solidFill>
              </a:rPr>
              <a:t>4    </a:t>
            </a:r>
            <a:r>
              <a:rPr kumimoji="0" lang="zh-CN" altLang="en-US" b="1" dirty="0">
                <a:solidFill>
                  <a:srgbClr val="0000CC"/>
                </a:solidFill>
              </a:rPr>
              <a:t>多重键按单键处理</a:t>
            </a:r>
            <a:endParaRPr kumimoji="0" lang="en-US" altLang="zh-CN" b="1" dirty="0">
              <a:solidFill>
                <a:srgbClr val="0000CC"/>
              </a:solidFill>
            </a:endParaRPr>
          </a:p>
          <a:p>
            <a:pPr lvl="2">
              <a:lnSpc>
                <a:spcPct val="140000"/>
              </a:lnSpc>
            </a:pPr>
            <a:r>
              <a:rPr kumimoji="0" lang="zh-CN" altLang="en-US" b="1" dirty="0"/>
              <a:t>键角：双键</a:t>
            </a:r>
            <a:r>
              <a:rPr kumimoji="0" lang="en-US" altLang="zh-CN" b="1" dirty="0"/>
              <a:t>-</a:t>
            </a:r>
            <a:r>
              <a:rPr kumimoji="0" lang="zh-CN" altLang="en-US" b="1" dirty="0"/>
              <a:t>双键</a:t>
            </a:r>
            <a:r>
              <a:rPr kumimoji="0" lang="en-US" altLang="zh-CN" b="1" dirty="0"/>
              <a:t>&gt;</a:t>
            </a:r>
            <a:r>
              <a:rPr kumimoji="0" lang="zh-CN" altLang="en-US" b="1" dirty="0"/>
              <a:t>单键</a:t>
            </a:r>
            <a:r>
              <a:rPr kumimoji="0" lang="en-US" altLang="zh-CN" b="1" dirty="0"/>
              <a:t>-</a:t>
            </a:r>
            <a:r>
              <a:rPr kumimoji="0" lang="zh-CN" altLang="en-US" b="1" dirty="0"/>
              <a:t>双键</a:t>
            </a:r>
            <a:r>
              <a:rPr kumimoji="0" lang="en-US" altLang="zh-CN" b="1" dirty="0"/>
              <a:t>&gt;</a:t>
            </a:r>
            <a:r>
              <a:rPr kumimoji="0" lang="zh-CN" altLang="en-US" b="1" dirty="0"/>
              <a:t>单键</a:t>
            </a:r>
            <a:r>
              <a:rPr kumimoji="0" lang="en-US" altLang="zh-CN" b="1" dirty="0"/>
              <a:t>-</a:t>
            </a:r>
            <a:r>
              <a:rPr kumimoji="0" lang="zh-CN" altLang="en-US" b="1" dirty="0"/>
              <a:t>单键</a:t>
            </a:r>
            <a:endParaRPr kumimoji="0" lang="en-US" altLang="zh-CN" b="1" dirty="0"/>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6671281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3"/>
          <p:cNvSpPr>
            <a:spLocks noGrp="1"/>
          </p:cNvSpPr>
          <p:nvPr>
            <p:ph type="sldNum" sz="quarter" idx="10"/>
          </p:nvPr>
        </p:nvSpPr>
        <p:spPr bwMode="auto">
          <a:xfrm>
            <a:off x="38100" y="6538913"/>
            <a:ext cx="26523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defPPr>
              <a:defRPr lang="zh-CN"/>
            </a:defPPr>
            <a:lvl1pPr algn="r" rtl="0" eaLnBrk="0" fontAlgn="base" hangingPunct="0">
              <a:spcBef>
                <a:spcPct val="0"/>
              </a:spcBef>
              <a:spcAft>
                <a:spcPct val="0"/>
              </a:spcAft>
              <a:defRPr kumimoji="1" sz="1400"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黑体" pitchFamily="2" charset="-122"/>
                <a:cs typeface="+mn-cs"/>
              </a:defRPr>
            </a:lvl9pPr>
          </a:lstStyle>
          <a:p>
            <a:fld id="{320A8FDA-0538-4E35-A719-7990BC8EA7DD}" type="slidenum">
              <a:rPr lang="zh-CN" altLang="en-US" smtClean="0"/>
              <a:pPr/>
              <a:t>24</a:t>
            </a:fld>
            <a:endParaRPr lang="en-US" altLang="zh-CN"/>
          </a:p>
        </p:txBody>
      </p:sp>
      <p:sp>
        <p:nvSpPr>
          <p:cNvPr id="303106" name="Rectangle 2"/>
          <p:cNvSpPr>
            <a:spLocks noGrp="1" noChangeArrowheads="1"/>
          </p:cNvSpPr>
          <p:nvPr>
            <p:ph type="title"/>
          </p:nvPr>
        </p:nvSpPr>
        <p:spPr>
          <a:xfrm>
            <a:off x="1815612" y="116632"/>
            <a:ext cx="5946531" cy="866775"/>
          </a:xfrm>
        </p:spPr>
        <p:txBody>
          <a:bodyPr/>
          <a:lstStyle/>
          <a:p>
            <a:r>
              <a:rPr lang="zh-CN" altLang="en-US" sz="3200" dirty="0"/>
              <a:t>确定分子几何构型的方法</a:t>
            </a:r>
          </a:p>
        </p:txBody>
      </p:sp>
      <p:sp>
        <p:nvSpPr>
          <p:cNvPr id="303108" name="Rectangle 3"/>
          <p:cNvSpPr>
            <a:spLocks noChangeArrowheads="1"/>
          </p:cNvSpPr>
          <p:nvPr/>
        </p:nvSpPr>
        <p:spPr bwMode="auto">
          <a:xfrm>
            <a:off x="211016" y="1196752"/>
            <a:ext cx="8614997" cy="373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kumimoji="1" sz="3200" b="1">
                <a:solidFill>
                  <a:srgbClr val="006600"/>
                </a:solidFill>
                <a:latin typeface="Times New Roman" pitchFamily="18" charset="0"/>
                <a:ea typeface="宋体" pitchFamily="2" charset="-122"/>
              </a:defRPr>
            </a:lvl1pPr>
            <a:lvl2pPr marL="742950" indent="-285750">
              <a:spcBef>
                <a:spcPct val="20000"/>
              </a:spcBef>
              <a:buChar char="–"/>
              <a:defRPr kumimoji="1" sz="2800" b="1">
                <a:solidFill>
                  <a:srgbClr val="660066"/>
                </a:solidFill>
                <a:latin typeface="Times New Roman" pitchFamily="18" charset="0"/>
                <a:ea typeface="宋体" pitchFamily="2" charset="-122"/>
              </a:defRPr>
            </a:lvl2pPr>
            <a:lvl3pPr marL="1143000" indent="-228600">
              <a:spcBef>
                <a:spcPct val="20000"/>
              </a:spcBef>
              <a:buChar char="•"/>
              <a:defRPr kumimoji="1" sz="2400" b="1">
                <a:solidFill>
                  <a:srgbClr val="990000"/>
                </a:solidFill>
                <a:latin typeface="Times New Roman" pitchFamily="18" charset="0"/>
                <a:ea typeface="宋体" pitchFamily="2" charset="-122"/>
              </a:defRPr>
            </a:lvl3pPr>
            <a:lvl4pPr marL="1600200" indent="-228600">
              <a:spcBef>
                <a:spcPct val="20000"/>
              </a:spcBef>
              <a:buChar char="–"/>
              <a:defRPr kumimoji="1" sz="2000">
                <a:solidFill>
                  <a:schemeClr val="tx1"/>
                </a:solidFill>
                <a:latin typeface="Times New Roman" pitchFamily="18" charset="0"/>
                <a:ea typeface="宋体" pitchFamily="2" charset="-122"/>
              </a:defRPr>
            </a:lvl4pPr>
            <a:lvl5pPr marL="2057400" indent="-228600">
              <a:spcBef>
                <a:spcPct val="20000"/>
              </a:spcBef>
              <a:buChar char="»"/>
              <a:defRPr kumimoji="1" sz="2000">
                <a:solidFill>
                  <a:schemeClr val="tx1"/>
                </a:solidFill>
                <a:latin typeface="Times New Roman" pitchFamily="18" charset="0"/>
                <a:ea typeface="宋体" pitchFamily="2" charset="-122"/>
              </a:defRPr>
            </a:lvl5pPr>
            <a:lvl6pPr marL="2514600" indent="-228600" fontAlgn="base">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fontAlgn="base">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fontAlgn="base">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fontAlgn="base">
              <a:spcBef>
                <a:spcPct val="20000"/>
              </a:spcBef>
              <a:spcAft>
                <a:spcPct val="0"/>
              </a:spcAft>
              <a:buChar char="»"/>
              <a:defRPr kumimoji="1" sz="2000">
                <a:solidFill>
                  <a:schemeClr val="tx1"/>
                </a:solidFill>
                <a:latin typeface="Times New Roman" pitchFamily="18" charset="0"/>
                <a:ea typeface="宋体" pitchFamily="2" charset="-122"/>
              </a:defRPr>
            </a:lvl9pPr>
          </a:lstStyle>
          <a:p>
            <a:pPr>
              <a:buFontTx/>
              <a:buNone/>
            </a:pPr>
            <a:r>
              <a:rPr lang="zh-CN" altLang="en-US" sz="2400" dirty="0">
                <a:latin typeface="Arial" charset="0"/>
                <a:ea typeface="黑体" pitchFamily="2" charset="-122"/>
              </a:rPr>
              <a:t>（</a:t>
            </a:r>
            <a:r>
              <a:rPr lang="en-US" altLang="zh-CN" sz="2400" dirty="0">
                <a:latin typeface="Arial" charset="0"/>
                <a:ea typeface="黑体" pitchFamily="2" charset="-122"/>
              </a:rPr>
              <a:t>1</a:t>
            </a:r>
            <a:r>
              <a:rPr lang="zh-CN" altLang="en-US" sz="2400" dirty="0">
                <a:latin typeface="Arial" charset="0"/>
                <a:ea typeface="黑体" pitchFamily="2" charset="-122"/>
              </a:rPr>
              <a:t>）</a:t>
            </a:r>
            <a:r>
              <a:rPr lang="zh-CN" altLang="en-US" sz="2800" dirty="0">
                <a:latin typeface="Arial" charset="0"/>
                <a:ea typeface="黑体" pitchFamily="2" charset="-122"/>
              </a:rPr>
              <a:t>确定中心原子周围的价电子对数</a:t>
            </a:r>
            <a:r>
              <a:rPr lang="en-US" altLang="zh-CN" sz="2800" dirty="0">
                <a:latin typeface="Arial" charset="0"/>
                <a:ea typeface="黑体" pitchFamily="2" charset="-122"/>
              </a:rPr>
              <a:t>(VP)</a:t>
            </a:r>
          </a:p>
          <a:p>
            <a:pPr>
              <a:buFontTx/>
              <a:buNone/>
            </a:pPr>
            <a:r>
              <a:rPr lang="en-US" altLang="zh-CN" sz="2400" dirty="0">
                <a:latin typeface="Arial" charset="0"/>
                <a:ea typeface="黑体" pitchFamily="2" charset="-122"/>
              </a:rPr>
              <a:t>		VP =</a:t>
            </a:r>
            <a:r>
              <a:rPr lang="en-US" altLang="zh-CN" sz="2400" dirty="0">
                <a:solidFill>
                  <a:srgbClr val="FF0000"/>
                </a:solidFill>
                <a:latin typeface="Arial" charset="0"/>
                <a:ea typeface="黑体" pitchFamily="2" charset="-122"/>
              </a:rPr>
              <a:t>(</a:t>
            </a:r>
            <a:r>
              <a:rPr lang="zh-CN" altLang="en-US" sz="2400" dirty="0">
                <a:latin typeface="Arial" charset="0"/>
                <a:ea typeface="黑体" pitchFamily="2" charset="-122"/>
              </a:rPr>
              <a:t>中心原子的价电子数</a:t>
            </a:r>
            <a:r>
              <a:rPr lang="en-US" altLang="zh-CN" sz="2400" dirty="0">
                <a:solidFill>
                  <a:srgbClr val="FF0000"/>
                </a:solidFill>
                <a:latin typeface="Arial" charset="0"/>
                <a:ea typeface="黑体" pitchFamily="2" charset="-122"/>
              </a:rPr>
              <a:t>+</a:t>
            </a:r>
            <a:r>
              <a:rPr lang="zh-CN" altLang="en-US" sz="2400" dirty="0">
                <a:latin typeface="Arial" charset="0"/>
                <a:ea typeface="黑体" pitchFamily="2" charset="-122"/>
              </a:rPr>
              <a:t>配位原子提供的电子数</a:t>
            </a:r>
            <a:r>
              <a:rPr lang="en-US" altLang="zh-CN" sz="2400" dirty="0">
                <a:solidFill>
                  <a:srgbClr val="FF0000"/>
                </a:solidFill>
                <a:latin typeface="Arial" charset="0"/>
                <a:ea typeface="黑体" pitchFamily="2" charset="-122"/>
              </a:rPr>
              <a:t>)/2</a:t>
            </a:r>
          </a:p>
          <a:p>
            <a:pPr>
              <a:buFontTx/>
              <a:buNone/>
            </a:pPr>
            <a:r>
              <a:rPr lang="zh-CN" altLang="en-US" sz="2800" dirty="0">
                <a:latin typeface="Arial" charset="0"/>
                <a:ea typeface="黑体" pitchFamily="2" charset="-122"/>
              </a:rPr>
              <a:t>		     </a:t>
            </a:r>
            <a:r>
              <a:rPr lang="en-US" altLang="zh-CN" sz="2800" dirty="0">
                <a:latin typeface="Arial" charset="0"/>
                <a:ea typeface="黑体" pitchFamily="2" charset="-122"/>
              </a:rPr>
              <a:t>=BP+LP</a:t>
            </a:r>
          </a:p>
          <a:p>
            <a:pPr lvl="1">
              <a:buClr>
                <a:srgbClr val="800080"/>
              </a:buClr>
              <a:buFont typeface="Wingdings" pitchFamily="2" charset="2"/>
              <a:buChar char="Ø"/>
            </a:pPr>
            <a:r>
              <a:rPr lang="en-US" altLang="zh-CN" sz="2400" dirty="0">
                <a:solidFill>
                  <a:srgbClr val="FF0000"/>
                </a:solidFill>
                <a:latin typeface="Arial" charset="0"/>
                <a:ea typeface="黑体" pitchFamily="2" charset="-122"/>
              </a:rPr>
              <a:t> H, X</a:t>
            </a:r>
            <a:r>
              <a:rPr lang="zh-CN" altLang="en-US" sz="2400" dirty="0">
                <a:latin typeface="Arial" charset="0"/>
                <a:ea typeface="黑体" pitchFamily="2" charset="-122"/>
              </a:rPr>
              <a:t>做为配位原子</a:t>
            </a:r>
            <a:r>
              <a:rPr lang="zh-CN" altLang="en-US" sz="2400" dirty="0">
                <a:solidFill>
                  <a:srgbClr val="FF0000"/>
                </a:solidFill>
                <a:latin typeface="Arial" charset="0"/>
                <a:ea typeface="黑体" pitchFamily="2" charset="-122"/>
              </a:rPr>
              <a:t>提供</a:t>
            </a:r>
            <a:r>
              <a:rPr lang="en-US" altLang="zh-CN" sz="2400" dirty="0">
                <a:solidFill>
                  <a:srgbClr val="FF0000"/>
                </a:solidFill>
                <a:latin typeface="Arial" charset="0"/>
                <a:ea typeface="黑体" pitchFamily="2" charset="-122"/>
              </a:rPr>
              <a:t>1</a:t>
            </a:r>
            <a:r>
              <a:rPr lang="zh-CN" altLang="en-US" sz="2400" dirty="0">
                <a:solidFill>
                  <a:srgbClr val="FF0000"/>
                </a:solidFill>
                <a:latin typeface="Arial" charset="0"/>
                <a:ea typeface="黑体" pitchFamily="2" charset="-122"/>
              </a:rPr>
              <a:t>个</a:t>
            </a:r>
            <a:r>
              <a:rPr lang="zh-CN" altLang="en-US" sz="2400" dirty="0">
                <a:latin typeface="Arial" charset="0"/>
                <a:ea typeface="黑体" pitchFamily="2" charset="-122"/>
              </a:rPr>
              <a:t>电子</a:t>
            </a:r>
          </a:p>
          <a:p>
            <a:pPr lvl="1">
              <a:buClr>
                <a:srgbClr val="800080"/>
              </a:buClr>
              <a:buFont typeface="Wingdings" pitchFamily="2" charset="2"/>
              <a:buChar char="Ø"/>
            </a:pPr>
            <a:r>
              <a:rPr lang="en-US" altLang="zh-CN" sz="2400" dirty="0">
                <a:solidFill>
                  <a:srgbClr val="FF0000"/>
                </a:solidFill>
                <a:latin typeface="Arial" charset="0"/>
                <a:ea typeface="黑体" pitchFamily="2" charset="-122"/>
              </a:rPr>
              <a:t> O, S</a:t>
            </a:r>
            <a:r>
              <a:rPr lang="zh-CN" altLang="en-US" sz="2400" dirty="0">
                <a:latin typeface="Arial" charset="0"/>
                <a:ea typeface="黑体" pitchFamily="2" charset="-122"/>
              </a:rPr>
              <a:t>做为配位原子</a:t>
            </a:r>
            <a:r>
              <a:rPr lang="zh-CN" altLang="en-US" sz="2400" dirty="0">
                <a:solidFill>
                  <a:srgbClr val="FF0000"/>
                </a:solidFill>
                <a:latin typeface="Arial" charset="0"/>
                <a:ea typeface="黑体" pitchFamily="2" charset="-122"/>
              </a:rPr>
              <a:t>不提供</a:t>
            </a:r>
            <a:r>
              <a:rPr lang="zh-CN" altLang="en-US" sz="2400" dirty="0">
                <a:latin typeface="Arial" charset="0"/>
                <a:ea typeface="黑体" pitchFamily="2" charset="-122"/>
              </a:rPr>
              <a:t>电子</a:t>
            </a:r>
          </a:p>
          <a:p>
            <a:pPr lvl="1">
              <a:buClr>
                <a:srgbClr val="800080"/>
              </a:buClr>
              <a:buFont typeface="Wingdings" pitchFamily="2" charset="2"/>
              <a:buChar char="Ø"/>
            </a:pPr>
            <a:r>
              <a:rPr lang="zh-CN" altLang="en-US" sz="2400" dirty="0">
                <a:solidFill>
                  <a:srgbClr val="FF0000"/>
                </a:solidFill>
                <a:latin typeface="Arial" charset="0"/>
                <a:ea typeface="黑体" pitchFamily="2" charset="-122"/>
              </a:rPr>
              <a:t> 正</a:t>
            </a:r>
            <a:r>
              <a:rPr lang="zh-CN" altLang="en-US" sz="2400" dirty="0">
                <a:latin typeface="Arial" charset="0"/>
                <a:ea typeface="黑体" pitchFamily="2" charset="-122"/>
              </a:rPr>
              <a:t>离子</a:t>
            </a:r>
            <a:r>
              <a:rPr lang="en-US" altLang="zh-CN" sz="2400" dirty="0">
                <a:latin typeface="Arial" charset="0"/>
                <a:ea typeface="黑体" pitchFamily="2" charset="-122"/>
              </a:rPr>
              <a:t>(</a:t>
            </a:r>
            <a:r>
              <a:rPr lang="zh-CN" altLang="en-US" sz="2400" dirty="0">
                <a:latin typeface="Arial" charset="0"/>
                <a:ea typeface="黑体" pitchFamily="2" charset="-122"/>
              </a:rPr>
              <a:t>如</a:t>
            </a:r>
            <a:r>
              <a:rPr lang="en-US" altLang="zh-CN" sz="2400" dirty="0">
                <a:latin typeface="Arial" charset="0"/>
                <a:ea typeface="黑体" pitchFamily="2" charset="-122"/>
              </a:rPr>
              <a:t>NH</a:t>
            </a:r>
            <a:r>
              <a:rPr lang="en-US" altLang="zh-CN" sz="2400" baseline="-25000" dirty="0">
                <a:latin typeface="Arial" charset="0"/>
                <a:ea typeface="黑体" pitchFamily="2" charset="-122"/>
              </a:rPr>
              <a:t>4</a:t>
            </a:r>
            <a:r>
              <a:rPr lang="en-US" altLang="zh-CN" sz="2400" baseline="30000" dirty="0">
                <a:latin typeface="Arial" charset="0"/>
                <a:ea typeface="黑体" pitchFamily="2" charset="-122"/>
              </a:rPr>
              <a:t>+</a:t>
            </a:r>
            <a:r>
              <a:rPr lang="en-US" altLang="zh-CN" sz="2400" dirty="0">
                <a:latin typeface="Arial" charset="0"/>
                <a:ea typeface="黑体" pitchFamily="2" charset="-122"/>
              </a:rPr>
              <a:t>)</a:t>
            </a:r>
            <a:r>
              <a:rPr lang="zh-CN" altLang="en-US" sz="2400" dirty="0">
                <a:latin typeface="Arial" charset="0"/>
                <a:ea typeface="黑体" pitchFamily="2" charset="-122"/>
              </a:rPr>
              <a:t>在电子数中</a:t>
            </a:r>
            <a:r>
              <a:rPr lang="zh-CN" altLang="en-US" sz="2400" dirty="0">
                <a:solidFill>
                  <a:srgbClr val="FF0000"/>
                </a:solidFill>
                <a:latin typeface="Arial" charset="0"/>
                <a:ea typeface="黑体" pitchFamily="2" charset="-122"/>
              </a:rPr>
              <a:t>减去</a:t>
            </a:r>
            <a:r>
              <a:rPr lang="zh-CN" altLang="en-US" sz="2400" dirty="0">
                <a:latin typeface="Arial" charset="0"/>
                <a:ea typeface="黑体" pitchFamily="2" charset="-122"/>
              </a:rPr>
              <a:t>正电荷数</a:t>
            </a:r>
          </a:p>
          <a:p>
            <a:pPr lvl="1">
              <a:buClr>
                <a:srgbClr val="800080"/>
              </a:buClr>
              <a:buFont typeface="Wingdings" pitchFamily="2" charset="2"/>
              <a:buChar char="Ø"/>
            </a:pPr>
            <a:r>
              <a:rPr lang="zh-CN" altLang="en-US" sz="2400" dirty="0">
                <a:latin typeface="Arial" charset="0"/>
                <a:ea typeface="黑体" pitchFamily="2" charset="-122"/>
              </a:rPr>
              <a:t> 负离子</a:t>
            </a:r>
            <a:r>
              <a:rPr lang="en-US" altLang="zh-CN" sz="2400" dirty="0">
                <a:latin typeface="Arial" charset="0"/>
                <a:ea typeface="黑体" pitchFamily="2" charset="-122"/>
              </a:rPr>
              <a:t>(</a:t>
            </a:r>
            <a:r>
              <a:rPr lang="zh-CN" altLang="en-US" sz="2400" dirty="0">
                <a:latin typeface="Arial" charset="0"/>
                <a:ea typeface="黑体" pitchFamily="2" charset="-122"/>
              </a:rPr>
              <a:t>如</a:t>
            </a:r>
            <a:r>
              <a:rPr lang="en-US" altLang="zh-CN" sz="2400" dirty="0">
                <a:latin typeface="Arial" charset="0"/>
                <a:ea typeface="黑体" pitchFamily="2" charset="-122"/>
              </a:rPr>
              <a:t>CO</a:t>
            </a:r>
            <a:r>
              <a:rPr lang="en-US" altLang="zh-CN" sz="2400" baseline="-25000" dirty="0">
                <a:latin typeface="Arial" charset="0"/>
                <a:ea typeface="黑体" pitchFamily="2" charset="-122"/>
              </a:rPr>
              <a:t>3</a:t>
            </a:r>
            <a:r>
              <a:rPr lang="en-US" altLang="zh-CN" sz="2400" baseline="30000" dirty="0">
                <a:latin typeface="Arial" charset="0"/>
                <a:ea typeface="黑体" pitchFamily="2" charset="-122"/>
              </a:rPr>
              <a:t>2-</a:t>
            </a:r>
            <a:r>
              <a:rPr lang="en-US" altLang="zh-CN" sz="2400" dirty="0">
                <a:latin typeface="Arial" charset="0"/>
                <a:ea typeface="黑体" pitchFamily="2" charset="-122"/>
              </a:rPr>
              <a:t>)</a:t>
            </a:r>
            <a:r>
              <a:rPr lang="zh-CN" altLang="en-US" sz="2400" dirty="0">
                <a:latin typeface="Arial" charset="0"/>
                <a:ea typeface="黑体" pitchFamily="2" charset="-122"/>
              </a:rPr>
              <a:t>在电子数中</a:t>
            </a:r>
            <a:r>
              <a:rPr lang="zh-CN" altLang="en-US" sz="2400" dirty="0">
                <a:solidFill>
                  <a:srgbClr val="FF0000"/>
                </a:solidFill>
                <a:latin typeface="Arial" charset="0"/>
                <a:ea typeface="黑体" pitchFamily="2" charset="-122"/>
              </a:rPr>
              <a:t>加上</a:t>
            </a:r>
            <a:r>
              <a:rPr lang="zh-CN" altLang="en-US" sz="2400" dirty="0">
                <a:latin typeface="Arial" charset="0"/>
                <a:ea typeface="黑体" pitchFamily="2" charset="-122"/>
              </a:rPr>
              <a:t>负电荷数</a:t>
            </a:r>
          </a:p>
          <a:p>
            <a:pPr lvl="1">
              <a:buClr>
                <a:srgbClr val="800080"/>
              </a:buClr>
              <a:buFont typeface="Wingdings" pitchFamily="2" charset="2"/>
              <a:buChar char="Ø"/>
            </a:pPr>
            <a:r>
              <a:rPr lang="zh-CN" altLang="en-US" sz="2400" dirty="0">
                <a:latin typeface="Arial" charset="0"/>
                <a:ea typeface="黑体" pitchFamily="2" charset="-122"/>
              </a:rPr>
              <a:t> 电子数不是偶数时，</a:t>
            </a:r>
            <a:r>
              <a:rPr lang="zh-CN" altLang="en-US" sz="2400" dirty="0">
                <a:solidFill>
                  <a:srgbClr val="FF0000"/>
                </a:solidFill>
                <a:latin typeface="Arial" charset="0"/>
                <a:ea typeface="黑体" pitchFamily="2" charset="-122"/>
              </a:rPr>
              <a:t>单电子</a:t>
            </a:r>
            <a:r>
              <a:rPr lang="en-US" altLang="zh-CN" sz="2400" dirty="0">
                <a:solidFill>
                  <a:srgbClr val="FF0000"/>
                </a:solidFill>
                <a:latin typeface="Arial" charset="0"/>
                <a:ea typeface="黑体" pitchFamily="2" charset="-122"/>
              </a:rPr>
              <a:t>=1</a:t>
            </a:r>
            <a:r>
              <a:rPr lang="zh-CN" altLang="en-US" sz="2400" dirty="0">
                <a:solidFill>
                  <a:srgbClr val="FF0000"/>
                </a:solidFill>
                <a:latin typeface="Arial" charset="0"/>
                <a:ea typeface="黑体" pitchFamily="2" charset="-122"/>
              </a:rPr>
              <a:t>个电子对</a:t>
            </a:r>
          </a:p>
        </p:txBody>
      </p:sp>
      <p:sp>
        <p:nvSpPr>
          <p:cNvPr id="303109" name="Rectangle 8"/>
          <p:cNvSpPr>
            <a:spLocks noChangeArrowheads="1"/>
          </p:cNvSpPr>
          <p:nvPr/>
        </p:nvSpPr>
        <p:spPr bwMode="auto">
          <a:xfrm>
            <a:off x="926686" y="5301208"/>
            <a:ext cx="74617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20000"/>
              </a:spcBef>
            </a:pPr>
            <a:r>
              <a:rPr lang="zh-CN" altLang="en-US" sz="2800" b="1" dirty="0">
                <a:solidFill>
                  <a:srgbClr val="0000CC"/>
                </a:solidFill>
                <a:ea typeface="宋体" pitchFamily="2" charset="-122"/>
                <a:sym typeface="Symbol" pitchFamily="18" charset="2"/>
              </a:rPr>
              <a:t>适用于只有</a:t>
            </a:r>
            <a:r>
              <a:rPr lang="en-US" altLang="zh-CN" sz="2800" b="1" dirty="0">
                <a:solidFill>
                  <a:srgbClr val="0000CC"/>
                </a:solidFill>
                <a:ea typeface="宋体" pitchFamily="2" charset="-122"/>
                <a:sym typeface="Symbol" pitchFamily="18" charset="2"/>
              </a:rPr>
              <a:t>1</a:t>
            </a:r>
            <a:r>
              <a:rPr lang="zh-CN" altLang="en-US" sz="2800" b="1" dirty="0">
                <a:solidFill>
                  <a:srgbClr val="0000CC"/>
                </a:solidFill>
                <a:ea typeface="宋体" pitchFamily="2" charset="-122"/>
                <a:sym typeface="Symbol" pitchFamily="18" charset="2"/>
              </a:rPr>
              <a:t>个</a:t>
            </a:r>
            <a:r>
              <a:rPr lang="zh-CN" altLang="en-US" sz="2800" b="1" dirty="0">
                <a:solidFill>
                  <a:srgbClr val="0000CC"/>
                </a:solidFill>
                <a:ea typeface="宋体" pitchFamily="2" charset="-122"/>
              </a:rPr>
              <a:t>中心原子</a:t>
            </a:r>
            <a:r>
              <a:rPr lang="en-US" altLang="zh-CN" sz="2800" b="1" dirty="0">
                <a:solidFill>
                  <a:srgbClr val="0000CC"/>
                </a:solidFill>
                <a:ea typeface="宋体" pitchFamily="2" charset="-122"/>
              </a:rPr>
              <a:t>, </a:t>
            </a:r>
            <a:r>
              <a:rPr lang="zh-CN" altLang="en-US" sz="2800" b="1" dirty="0">
                <a:solidFill>
                  <a:srgbClr val="0000CC"/>
                </a:solidFill>
                <a:ea typeface="宋体" pitchFamily="2" charset="-122"/>
              </a:rPr>
              <a:t>配位原子</a:t>
            </a:r>
            <a:r>
              <a:rPr lang="en-US" altLang="zh-CN" sz="2800" b="1" dirty="0">
                <a:solidFill>
                  <a:srgbClr val="0000CC"/>
                </a:solidFill>
                <a:ea typeface="宋体" pitchFamily="2" charset="-122"/>
              </a:rPr>
              <a:t>=H, X, O, S</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9867849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CI2D0013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2132856"/>
            <a:ext cx="4309791" cy="3527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ext Box 5"/>
          <p:cNvSpPr txBox="1">
            <a:spLocks noChangeArrowheads="1"/>
          </p:cNvSpPr>
          <p:nvPr/>
        </p:nvSpPr>
        <p:spPr bwMode="auto">
          <a:xfrm>
            <a:off x="1414096" y="5805488"/>
            <a:ext cx="59494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spcBef>
                <a:spcPct val="20000"/>
              </a:spcBef>
              <a:buChar char="•"/>
              <a:defRPr kumimoji="1" sz="3200" b="1">
                <a:solidFill>
                  <a:srgbClr val="006600"/>
                </a:solidFill>
                <a:latin typeface="Times New Roman" pitchFamily="18" charset="0"/>
                <a:ea typeface="宋体" pitchFamily="2" charset="-122"/>
              </a:defRPr>
            </a:lvl1pPr>
            <a:lvl2pPr marL="800100" indent="-342900" eaLnBrk="0" hangingPunct="0">
              <a:spcBef>
                <a:spcPct val="20000"/>
              </a:spcBef>
              <a:buChar char="–"/>
              <a:defRPr kumimoji="1" sz="2800" b="1">
                <a:solidFill>
                  <a:srgbClr val="660066"/>
                </a:solidFill>
                <a:latin typeface="Times New Roman" pitchFamily="18" charset="0"/>
                <a:ea typeface="宋体" pitchFamily="2" charset="-122"/>
              </a:defRPr>
            </a:lvl2pPr>
            <a:lvl3pPr marL="1257300" indent="-342900" eaLnBrk="0" hangingPunct="0">
              <a:spcBef>
                <a:spcPct val="20000"/>
              </a:spcBef>
              <a:buChar char="•"/>
              <a:defRPr kumimoji="1" sz="2400" b="1">
                <a:solidFill>
                  <a:srgbClr val="990000"/>
                </a:solidFill>
                <a:latin typeface="Times New Roman" pitchFamily="18" charset="0"/>
                <a:ea typeface="宋体" pitchFamily="2" charset="-122"/>
              </a:defRPr>
            </a:lvl3pPr>
            <a:lvl4pPr marL="1714500" indent="-342900" eaLnBrk="0" hangingPunct="0">
              <a:spcBef>
                <a:spcPct val="20000"/>
              </a:spcBef>
              <a:buChar char="–"/>
              <a:defRPr kumimoji="1" sz="2000">
                <a:solidFill>
                  <a:schemeClr val="tx1"/>
                </a:solidFill>
                <a:latin typeface="Times New Roman" pitchFamily="18" charset="0"/>
                <a:ea typeface="宋体" pitchFamily="2" charset="-122"/>
              </a:defRPr>
            </a:lvl4pPr>
            <a:lvl5pPr marL="2171700" indent="-342900" eaLnBrk="0" hangingPunct="0">
              <a:spcBef>
                <a:spcPct val="20000"/>
              </a:spcBef>
              <a:buChar char="»"/>
              <a:defRPr kumimoji="1" sz="2000">
                <a:solidFill>
                  <a:schemeClr val="tx1"/>
                </a:solidFill>
                <a:latin typeface="Times New Roman" pitchFamily="18" charset="0"/>
                <a:ea typeface="宋体" pitchFamily="2" charset="-122"/>
              </a:defRPr>
            </a:lvl5pPr>
            <a:lvl6pPr marL="2628900" indent="-3429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086100" indent="-3429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543300" indent="-3429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000500" indent="-3429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kumimoji="0" lang="en-US" altLang="zh-CN" sz="2400">
                <a:solidFill>
                  <a:schemeClr val="tx1"/>
                </a:solidFill>
                <a:latin typeface="Arial" charset="0"/>
                <a:ea typeface="黑体" pitchFamily="2" charset="-122"/>
              </a:rPr>
              <a:t>[Ag(NH</a:t>
            </a:r>
            <a:r>
              <a:rPr kumimoji="0" lang="en-US" altLang="zh-CN" sz="2400" baseline="-25000">
                <a:solidFill>
                  <a:schemeClr val="tx1"/>
                </a:solidFill>
                <a:latin typeface="Arial" charset="0"/>
                <a:ea typeface="黑体" pitchFamily="2" charset="-122"/>
              </a:rPr>
              <a:t>3</a:t>
            </a:r>
            <a:r>
              <a:rPr kumimoji="0" lang="en-US" altLang="zh-CN" sz="2400">
                <a:solidFill>
                  <a:schemeClr val="tx1"/>
                </a:solidFill>
                <a:latin typeface="Arial" charset="0"/>
                <a:ea typeface="黑体" pitchFamily="2" charset="-122"/>
              </a:rPr>
              <a:t>)</a:t>
            </a:r>
            <a:r>
              <a:rPr kumimoji="0" lang="en-US" altLang="zh-CN" sz="2400" baseline="-25000">
                <a:solidFill>
                  <a:schemeClr val="tx1"/>
                </a:solidFill>
                <a:latin typeface="Arial" charset="0"/>
                <a:ea typeface="黑体" pitchFamily="2" charset="-122"/>
              </a:rPr>
              <a:t>2</a:t>
            </a:r>
            <a:r>
              <a:rPr kumimoji="0" lang="en-US" altLang="zh-CN" sz="2400">
                <a:solidFill>
                  <a:schemeClr val="tx1"/>
                </a:solidFill>
                <a:latin typeface="Arial" charset="0"/>
                <a:ea typeface="黑体" pitchFamily="2" charset="-122"/>
              </a:rPr>
              <a:t>]</a:t>
            </a:r>
            <a:r>
              <a:rPr kumimoji="0" lang="en-US" altLang="zh-CN" sz="2400" baseline="30000">
                <a:solidFill>
                  <a:schemeClr val="tx1"/>
                </a:solidFill>
                <a:latin typeface="Arial" charset="0"/>
                <a:ea typeface="黑体" pitchFamily="2" charset="-122"/>
              </a:rPr>
              <a:t>+</a:t>
            </a:r>
            <a:r>
              <a:rPr kumimoji="0" lang="zh-CN" altLang="en-US" sz="2400">
                <a:solidFill>
                  <a:schemeClr val="tx1"/>
                </a:solidFill>
                <a:latin typeface="Arial" charset="0"/>
                <a:ea typeface="黑体" pitchFamily="2" charset="-122"/>
              </a:rPr>
              <a:t>的空间构型为直线形</a:t>
            </a:r>
          </a:p>
        </p:txBody>
      </p:sp>
      <p:sp>
        <p:nvSpPr>
          <p:cNvPr id="24580" name="Rectangle 6"/>
          <p:cNvSpPr>
            <a:spLocks noChangeArrowheads="1"/>
          </p:cNvSpPr>
          <p:nvPr/>
        </p:nvSpPr>
        <p:spPr bwMode="auto">
          <a:xfrm>
            <a:off x="2339752" y="1393628"/>
            <a:ext cx="4321419" cy="52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2800" b="0" dirty="0">
                <a:solidFill>
                  <a:schemeClr val="tx1"/>
                </a:solidFill>
                <a:latin typeface="Arial" charset="0"/>
                <a:ea typeface="黑体" pitchFamily="2" charset="-122"/>
              </a:rPr>
              <a:t>配位数为 </a:t>
            </a:r>
            <a:r>
              <a:rPr kumimoji="0" lang="en-US" altLang="zh-CN" sz="2800" b="0" dirty="0">
                <a:solidFill>
                  <a:schemeClr val="tx1"/>
                </a:solidFill>
                <a:latin typeface="Arial" charset="0"/>
                <a:ea typeface="黑体" pitchFamily="2" charset="-122"/>
              </a:rPr>
              <a:t>2 </a:t>
            </a:r>
            <a:r>
              <a:rPr kumimoji="0" lang="zh-CN" altLang="en-US" sz="2800" b="0" dirty="0">
                <a:solidFill>
                  <a:schemeClr val="tx1"/>
                </a:solidFill>
                <a:latin typeface="Arial" charset="0"/>
                <a:ea typeface="黑体" pitchFamily="2" charset="-122"/>
              </a:rPr>
              <a:t>的配合物</a:t>
            </a:r>
          </a:p>
        </p:txBody>
      </p:sp>
      <p:sp>
        <p:nvSpPr>
          <p:cNvPr id="5" name="Rectangle 63"/>
          <p:cNvSpPr>
            <a:spLocks noChangeArrowheads="1"/>
          </p:cNvSpPr>
          <p:nvPr/>
        </p:nvSpPr>
        <p:spPr bwMode="auto">
          <a:xfrm>
            <a:off x="2776905"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2625970" y="1265386"/>
            <a:ext cx="3949211"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dirty="0">
                <a:solidFill>
                  <a:schemeClr val="tx1"/>
                </a:solidFill>
                <a:latin typeface="Arial" charset="0"/>
                <a:ea typeface="黑体" pitchFamily="2" charset="-122"/>
              </a:rPr>
              <a:t>配位数为 </a:t>
            </a:r>
            <a:r>
              <a:rPr kumimoji="0" lang="en-US" altLang="zh-CN" dirty="0">
                <a:solidFill>
                  <a:schemeClr val="tx1"/>
                </a:solidFill>
                <a:latin typeface="Arial" charset="0"/>
                <a:ea typeface="黑体" pitchFamily="2" charset="-122"/>
              </a:rPr>
              <a:t>4 </a:t>
            </a:r>
            <a:r>
              <a:rPr kumimoji="0" lang="zh-CN" altLang="en-US" dirty="0">
                <a:solidFill>
                  <a:schemeClr val="tx1"/>
                </a:solidFill>
                <a:latin typeface="Arial" charset="0"/>
                <a:ea typeface="黑体" pitchFamily="2" charset="-122"/>
              </a:rPr>
              <a:t>的配合物</a:t>
            </a:r>
          </a:p>
        </p:txBody>
      </p:sp>
      <p:pic>
        <p:nvPicPr>
          <p:cNvPr id="25603" name="Picture 5" descr="CI2D00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7613" y="2004127"/>
            <a:ext cx="3866596" cy="3606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ext Box 6"/>
          <p:cNvSpPr txBox="1">
            <a:spLocks noChangeArrowheads="1"/>
          </p:cNvSpPr>
          <p:nvPr/>
        </p:nvSpPr>
        <p:spPr bwMode="auto">
          <a:xfrm>
            <a:off x="1581151" y="5780088"/>
            <a:ext cx="6038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defTabSz="76200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defTabSz="7620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defTabSz="7620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defTabSz="7620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Clr>
                <a:schemeClr val="hlink"/>
              </a:buClr>
              <a:buFontTx/>
              <a:buNone/>
            </a:pPr>
            <a:r>
              <a:rPr lang="en-US" altLang="zh-CN" sz="2400">
                <a:solidFill>
                  <a:schemeClr val="tx1"/>
                </a:solidFill>
                <a:latin typeface="Arial" charset="0"/>
                <a:ea typeface="黑体" pitchFamily="2" charset="-122"/>
              </a:rPr>
              <a:t>[BeX</a:t>
            </a:r>
            <a:r>
              <a:rPr lang="en-US" altLang="zh-CN" sz="2400" baseline="-25000">
                <a:solidFill>
                  <a:schemeClr val="tx1"/>
                </a:solidFill>
                <a:latin typeface="Arial" charset="0"/>
                <a:ea typeface="黑体" pitchFamily="2" charset="-122"/>
              </a:rPr>
              <a:t>4</a:t>
            </a:r>
            <a:r>
              <a:rPr lang="en-US" altLang="zh-CN" sz="2400">
                <a:solidFill>
                  <a:schemeClr val="tx1"/>
                </a:solidFill>
                <a:latin typeface="Arial" charset="0"/>
                <a:ea typeface="黑体" pitchFamily="2" charset="-122"/>
              </a:rPr>
              <a:t>]</a:t>
            </a:r>
            <a:r>
              <a:rPr lang="en-US" altLang="zh-CN" sz="2400" baseline="30000">
                <a:solidFill>
                  <a:schemeClr val="tx1"/>
                </a:solidFill>
                <a:latin typeface="Arial" charset="0"/>
                <a:ea typeface="黑体" pitchFamily="2" charset="-122"/>
              </a:rPr>
              <a:t>2-</a:t>
            </a:r>
            <a:r>
              <a:rPr lang="zh-CN" altLang="en-US" sz="2400">
                <a:solidFill>
                  <a:schemeClr val="tx1"/>
                </a:solidFill>
                <a:latin typeface="Arial" charset="0"/>
                <a:ea typeface="黑体" pitchFamily="2" charset="-122"/>
              </a:rPr>
              <a:t>的空间构型为</a:t>
            </a:r>
            <a:r>
              <a:rPr lang="zh-CN" altLang="zh-CN" sz="2400">
                <a:solidFill>
                  <a:schemeClr val="tx1"/>
                </a:solidFill>
                <a:latin typeface="Arial" charset="0"/>
                <a:ea typeface="黑体" pitchFamily="2" charset="-122"/>
              </a:rPr>
              <a:t>四面体</a:t>
            </a:r>
            <a:endParaRPr lang="zh-CN" altLang="en-US" sz="2400">
              <a:solidFill>
                <a:schemeClr val="tx1"/>
              </a:solidFill>
              <a:latin typeface="Arial" charset="0"/>
              <a:ea typeface="黑体" pitchFamily="2" charset="-122"/>
            </a:endParaRPr>
          </a:p>
        </p:txBody>
      </p:sp>
      <p:sp>
        <p:nvSpPr>
          <p:cNvPr id="5" name="Rectangle 63"/>
          <p:cNvSpPr>
            <a:spLocks noChangeArrowheads="1"/>
          </p:cNvSpPr>
          <p:nvPr/>
        </p:nvSpPr>
        <p:spPr bwMode="auto">
          <a:xfrm>
            <a:off x="2776905"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4" descr="CI2D001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3044" y="1623014"/>
            <a:ext cx="4625220" cy="3750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Text Box 5"/>
          <p:cNvSpPr txBox="1">
            <a:spLocks noChangeArrowheads="1"/>
          </p:cNvSpPr>
          <p:nvPr/>
        </p:nvSpPr>
        <p:spPr bwMode="auto">
          <a:xfrm>
            <a:off x="1381858" y="5734050"/>
            <a:ext cx="644769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defTabSz="7620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defTabSz="76200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defTabSz="7620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defTabSz="7620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defTabSz="7620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defTabSz="7620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Clr>
                <a:schemeClr val="hlink"/>
              </a:buClr>
              <a:buFontTx/>
              <a:buNone/>
            </a:pPr>
            <a:r>
              <a:rPr lang="en-US" altLang="zh-CN" sz="2400">
                <a:solidFill>
                  <a:schemeClr val="tx1"/>
                </a:solidFill>
                <a:latin typeface="Arial" charset="0"/>
                <a:ea typeface="黑体" pitchFamily="2" charset="-122"/>
              </a:rPr>
              <a:t>[Ni(CN)</a:t>
            </a:r>
            <a:r>
              <a:rPr lang="en-US" altLang="zh-CN" sz="2400" baseline="-25000">
                <a:solidFill>
                  <a:schemeClr val="tx1"/>
                </a:solidFill>
                <a:latin typeface="Arial" charset="0"/>
                <a:ea typeface="黑体" pitchFamily="2" charset="-122"/>
              </a:rPr>
              <a:t>4</a:t>
            </a:r>
            <a:r>
              <a:rPr lang="en-US" altLang="zh-CN" sz="2400">
                <a:solidFill>
                  <a:schemeClr val="tx1"/>
                </a:solidFill>
                <a:latin typeface="Arial" charset="0"/>
                <a:ea typeface="黑体" pitchFamily="2" charset="-122"/>
              </a:rPr>
              <a:t>]</a:t>
            </a:r>
            <a:r>
              <a:rPr lang="en-US" altLang="zh-CN" sz="2400" baseline="30000">
                <a:solidFill>
                  <a:schemeClr val="tx1"/>
                </a:solidFill>
                <a:latin typeface="Arial" charset="0"/>
                <a:ea typeface="黑体" pitchFamily="2" charset="-122"/>
              </a:rPr>
              <a:t>2-</a:t>
            </a:r>
            <a:r>
              <a:rPr lang="zh-CN" altLang="en-US" sz="2400">
                <a:solidFill>
                  <a:schemeClr val="tx1"/>
                </a:solidFill>
                <a:latin typeface="Arial" charset="0"/>
                <a:ea typeface="黑体" pitchFamily="2" charset="-122"/>
              </a:rPr>
              <a:t>的空间构型为平面正方形</a:t>
            </a:r>
            <a:endParaRPr lang="en-US" altLang="zh-CN" sz="2400">
              <a:solidFill>
                <a:schemeClr val="tx1"/>
              </a:solidFill>
              <a:latin typeface="Arial" charset="0"/>
              <a:ea typeface="黑体" pitchFamily="2" charset="-122"/>
            </a:endParaRPr>
          </a:p>
        </p:txBody>
      </p:sp>
      <p:sp>
        <p:nvSpPr>
          <p:cNvPr id="4" name="Rectangle 63"/>
          <p:cNvSpPr>
            <a:spLocks noChangeArrowheads="1"/>
          </p:cNvSpPr>
          <p:nvPr/>
        </p:nvSpPr>
        <p:spPr bwMode="auto">
          <a:xfrm>
            <a:off x="2776905"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CI2D00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5678" y="1341438"/>
            <a:ext cx="5051181" cy="4151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Rectangle 5"/>
          <p:cNvSpPr>
            <a:spLocks noChangeArrowheads="1"/>
          </p:cNvSpPr>
          <p:nvPr/>
        </p:nvSpPr>
        <p:spPr bwMode="auto">
          <a:xfrm>
            <a:off x="2511670" y="5805488"/>
            <a:ext cx="46525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sz="2400">
                <a:solidFill>
                  <a:schemeClr val="tx1"/>
                </a:solidFill>
                <a:latin typeface="黑体" pitchFamily="2" charset="-122"/>
                <a:ea typeface="黑体" pitchFamily="2" charset="-122"/>
              </a:rPr>
              <a:t>[NiCl</a:t>
            </a:r>
            <a:r>
              <a:rPr lang="en-US" altLang="zh-CN" sz="2400" baseline="-25000">
                <a:solidFill>
                  <a:schemeClr val="tx1"/>
                </a:solidFill>
                <a:latin typeface="黑体" pitchFamily="2" charset="-122"/>
                <a:ea typeface="黑体" pitchFamily="2" charset="-122"/>
              </a:rPr>
              <a:t>4</a:t>
            </a:r>
            <a:r>
              <a:rPr lang="en-US" altLang="zh-CN" sz="2400">
                <a:solidFill>
                  <a:schemeClr val="tx1"/>
                </a:solidFill>
                <a:latin typeface="黑体" pitchFamily="2" charset="-122"/>
                <a:ea typeface="黑体" pitchFamily="2" charset="-122"/>
              </a:rPr>
              <a:t>]</a:t>
            </a:r>
            <a:r>
              <a:rPr lang="en-US" altLang="zh-CN" sz="2400" baseline="30000">
                <a:solidFill>
                  <a:schemeClr val="tx1"/>
                </a:solidFill>
                <a:latin typeface="黑体" pitchFamily="2" charset="-122"/>
                <a:ea typeface="黑体" pitchFamily="2" charset="-122"/>
              </a:rPr>
              <a:t>2-</a:t>
            </a:r>
            <a:r>
              <a:rPr lang="zh-CN" altLang="en-US" sz="2400">
                <a:solidFill>
                  <a:schemeClr val="tx1"/>
                </a:solidFill>
                <a:latin typeface="黑体" pitchFamily="2" charset="-122"/>
                <a:ea typeface="黑体" pitchFamily="2" charset="-122"/>
              </a:rPr>
              <a:t>的空间构型为四面体</a:t>
            </a:r>
          </a:p>
        </p:txBody>
      </p:sp>
      <p:sp>
        <p:nvSpPr>
          <p:cNvPr id="4" name="Rectangle 63"/>
          <p:cNvSpPr>
            <a:spLocks noChangeArrowheads="1"/>
          </p:cNvSpPr>
          <p:nvPr/>
        </p:nvSpPr>
        <p:spPr bwMode="auto">
          <a:xfrm>
            <a:off x="2776905"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4"/>
          <p:cNvSpPr>
            <a:spLocks noGrp="1" noChangeArrowheads="1"/>
          </p:cNvSpPr>
          <p:nvPr>
            <p:ph type="title"/>
          </p:nvPr>
        </p:nvSpPr>
        <p:spPr>
          <a:xfrm>
            <a:off x="2739683" y="980728"/>
            <a:ext cx="4496613" cy="651197"/>
          </a:xfrm>
        </p:spPr>
        <p:txBody>
          <a:bodyPr/>
          <a:lstStyle/>
          <a:p>
            <a:pPr eaLnBrk="1" hangingPunct="1"/>
            <a:r>
              <a:rPr lang="zh-CN" altLang="en-US" sz="2800" dirty="0">
                <a:solidFill>
                  <a:schemeClr val="tx1"/>
                </a:solidFill>
                <a:latin typeface="Arial" charset="0"/>
              </a:rPr>
              <a:t>配位数为 </a:t>
            </a:r>
            <a:r>
              <a:rPr lang="en-US" altLang="zh-CN" sz="2800" dirty="0">
                <a:solidFill>
                  <a:schemeClr val="tx1"/>
                </a:solidFill>
                <a:latin typeface="Arial" charset="0"/>
              </a:rPr>
              <a:t>6 </a:t>
            </a:r>
            <a:r>
              <a:rPr lang="zh-CN" altLang="en-US" sz="2800" dirty="0">
                <a:solidFill>
                  <a:schemeClr val="tx1"/>
                </a:solidFill>
                <a:latin typeface="Arial" charset="0"/>
              </a:rPr>
              <a:t>的配合物</a:t>
            </a:r>
          </a:p>
        </p:txBody>
      </p:sp>
      <p:pic>
        <p:nvPicPr>
          <p:cNvPr id="28675" name="Picture 5" descr="2r1_19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2566" y="2383209"/>
            <a:ext cx="4254011" cy="1693863"/>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CCFFFF"/>
                </a:solidFill>
                <a:miter lim="800000"/>
                <a:headEnd/>
                <a:tailEnd/>
              </a14:hiddenLine>
            </a:ext>
          </a:extLst>
        </p:spPr>
      </p:pic>
      <p:sp>
        <p:nvSpPr>
          <p:cNvPr id="28676" name="Text Box 6"/>
          <p:cNvSpPr txBox="1">
            <a:spLocks noChangeArrowheads="1"/>
          </p:cNvSpPr>
          <p:nvPr/>
        </p:nvSpPr>
        <p:spPr bwMode="auto">
          <a:xfrm>
            <a:off x="739598" y="1743199"/>
            <a:ext cx="41200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a:spcBef>
                <a:spcPct val="50000"/>
              </a:spcBef>
              <a:buFontTx/>
              <a:buNone/>
            </a:pPr>
            <a:r>
              <a:rPr kumimoji="0" lang="en-US" altLang="zh-CN" sz="2400" dirty="0">
                <a:solidFill>
                  <a:schemeClr val="tx1"/>
                </a:solidFill>
                <a:latin typeface="Arial" charset="0"/>
                <a:ea typeface="黑体" pitchFamily="2" charset="-122"/>
              </a:rPr>
              <a:t>Fe</a:t>
            </a:r>
            <a:r>
              <a:rPr kumimoji="0" lang="en-US" altLang="zh-CN" sz="2400" baseline="30000" dirty="0">
                <a:solidFill>
                  <a:schemeClr val="tx1"/>
                </a:solidFill>
                <a:latin typeface="Arial" charset="0"/>
                <a:ea typeface="黑体" pitchFamily="2" charset="-122"/>
              </a:rPr>
              <a:t>2+</a:t>
            </a:r>
            <a:r>
              <a:rPr kumimoji="0" lang="zh-CN" altLang="en-US" sz="2400" dirty="0">
                <a:solidFill>
                  <a:schemeClr val="tx1"/>
                </a:solidFill>
                <a:latin typeface="Arial" charset="0"/>
                <a:ea typeface="黑体" pitchFamily="2" charset="-122"/>
              </a:rPr>
              <a:t>离子的价电子结构：</a:t>
            </a:r>
            <a:r>
              <a:rPr kumimoji="0" lang="en-US" altLang="zh-CN" sz="2400" dirty="0">
                <a:solidFill>
                  <a:schemeClr val="tx1"/>
                </a:solidFill>
                <a:latin typeface="Arial" charset="0"/>
                <a:ea typeface="黑体" pitchFamily="2" charset="-122"/>
              </a:rPr>
              <a:t>3d</a:t>
            </a:r>
            <a:r>
              <a:rPr kumimoji="0" lang="en-US" altLang="zh-CN" sz="2400" baseline="30000" dirty="0">
                <a:solidFill>
                  <a:schemeClr val="tx1"/>
                </a:solidFill>
                <a:latin typeface="Arial" charset="0"/>
                <a:ea typeface="黑体" pitchFamily="2" charset="-122"/>
              </a:rPr>
              <a:t>6</a:t>
            </a:r>
            <a:r>
              <a:rPr kumimoji="0" lang="en-US" altLang="zh-CN" sz="2400" dirty="0">
                <a:solidFill>
                  <a:schemeClr val="tx1"/>
                </a:solidFill>
                <a:latin typeface="Arial" charset="0"/>
                <a:ea typeface="黑体" pitchFamily="2" charset="-122"/>
              </a:rPr>
              <a:t> </a:t>
            </a:r>
            <a:endParaRPr kumimoji="0" lang="zh-CN" altLang="en-US" sz="2400" dirty="0">
              <a:solidFill>
                <a:schemeClr val="tx1"/>
              </a:solidFill>
              <a:latin typeface="Arial" charset="0"/>
              <a:ea typeface="黑体" pitchFamily="2" charset="-122"/>
            </a:endParaRPr>
          </a:p>
        </p:txBody>
      </p:sp>
      <p:pic>
        <p:nvPicPr>
          <p:cNvPr id="28677" name="Picture 7" descr="2r1_19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1" y="4115841"/>
            <a:ext cx="5251938" cy="204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8" name="Rectangle 8"/>
          <p:cNvSpPr>
            <a:spLocks noChangeArrowheads="1"/>
          </p:cNvSpPr>
          <p:nvPr/>
        </p:nvSpPr>
        <p:spPr bwMode="auto">
          <a:xfrm>
            <a:off x="1714500" y="6207711"/>
            <a:ext cx="5251728"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accent2"/>
                </a:solidFill>
                <a:ea typeface="黑体" pitchFamily="2" charset="-122"/>
              </a:rPr>
              <a:t>Fe(H</a:t>
            </a:r>
            <a:r>
              <a:rPr lang="en-US" altLang="zh-CN" sz="2400" baseline="-25000" dirty="0">
                <a:solidFill>
                  <a:schemeClr val="accent2"/>
                </a:solidFill>
                <a:ea typeface="黑体" pitchFamily="2" charset="-122"/>
              </a:rPr>
              <a:t>2</a:t>
            </a:r>
            <a:r>
              <a:rPr lang="en-US" altLang="zh-CN" sz="2400" dirty="0">
                <a:solidFill>
                  <a:schemeClr val="accent2"/>
                </a:solidFill>
                <a:ea typeface="黑体" pitchFamily="2" charset="-122"/>
              </a:rPr>
              <a:t>O)</a:t>
            </a:r>
            <a:r>
              <a:rPr lang="en-US" altLang="zh-CN" sz="2400" baseline="-25000" dirty="0">
                <a:solidFill>
                  <a:schemeClr val="accent2"/>
                </a:solidFill>
                <a:ea typeface="黑体" pitchFamily="2" charset="-122"/>
              </a:rPr>
              <a:t>6</a:t>
            </a:r>
            <a:r>
              <a:rPr lang="en-US" altLang="zh-CN" sz="2400" baseline="30000" dirty="0">
                <a:solidFill>
                  <a:schemeClr val="accent2"/>
                </a:solidFill>
                <a:ea typeface="黑体" pitchFamily="2" charset="-122"/>
              </a:rPr>
              <a:t>2+</a:t>
            </a:r>
            <a:r>
              <a:rPr lang="zh-CN" altLang="en-US" sz="2400" dirty="0">
                <a:solidFill>
                  <a:schemeClr val="accent2"/>
                </a:solidFill>
                <a:ea typeface="黑体" pitchFamily="2" charset="-122"/>
              </a:rPr>
              <a:t>，</a:t>
            </a:r>
            <a:r>
              <a:rPr lang="zh-CN" altLang="en-US" sz="2400" b="0" dirty="0">
                <a:solidFill>
                  <a:schemeClr val="accent2"/>
                </a:solidFill>
                <a:ea typeface="黑体" pitchFamily="2" charset="-122"/>
              </a:rPr>
              <a:t> </a:t>
            </a:r>
            <a:r>
              <a:rPr kumimoji="0" lang="en-US" altLang="zh-CN" sz="2400" i="1" dirty="0">
                <a:solidFill>
                  <a:schemeClr val="accent2"/>
                </a:solidFill>
                <a:latin typeface="Arial" charset="0"/>
                <a:ea typeface="黑体" pitchFamily="2" charset="-122"/>
              </a:rPr>
              <a:t>sp</a:t>
            </a:r>
            <a:r>
              <a:rPr kumimoji="0" lang="en-US" altLang="zh-CN" sz="2400" baseline="30000" dirty="0">
                <a:solidFill>
                  <a:schemeClr val="accent2"/>
                </a:solidFill>
                <a:latin typeface="Arial" charset="0"/>
                <a:ea typeface="黑体" pitchFamily="2" charset="-122"/>
              </a:rPr>
              <a:t>3</a:t>
            </a:r>
            <a:r>
              <a:rPr kumimoji="0" lang="en-US" altLang="zh-CN" sz="2400" i="1" dirty="0">
                <a:solidFill>
                  <a:schemeClr val="accent2"/>
                </a:solidFill>
                <a:latin typeface="Arial" charset="0"/>
                <a:ea typeface="黑体" pitchFamily="2" charset="-122"/>
              </a:rPr>
              <a:t>d</a:t>
            </a:r>
            <a:r>
              <a:rPr kumimoji="0" lang="en-US" altLang="zh-CN" sz="2400" baseline="30000" dirty="0">
                <a:solidFill>
                  <a:schemeClr val="accent2"/>
                </a:solidFill>
                <a:latin typeface="Arial" charset="0"/>
                <a:ea typeface="黑体" pitchFamily="2" charset="-122"/>
              </a:rPr>
              <a:t>2</a:t>
            </a:r>
            <a:r>
              <a:rPr kumimoji="0" lang="zh-CN" altLang="en-US" sz="2400" dirty="0">
                <a:solidFill>
                  <a:schemeClr val="accent2"/>
                </a:solidFill>
                <a:latin typeface="Arial" charset="0"/>
                <a:ea typeface="黑体" pitchFamily="2" charset="-122"/>
              </a:rPr>
              <a:t>杂化，八面体构型</a:t>
            </a:r>
          </a:p>
        </p:txBody>
      </p:sp>
      <p:sp>
        <p:nvSpPr>
          <p:cNvPr id="7" name="Rectangle 63"/>
          <p:cNvSpPr>
            <a:spLocks noChangeArrowheads="1"/>
          </p:cNvSpPr>
          <p:nvPr/>
        </p:nvSpPr>
        <p:spPr bwMode="auto">
          <a:xfrm>
            <a:off x="2776905" y="188640"/>
            <a:ext cx="438736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a:spcBef>
                <a:spcPct val="50000"/>
              </a:spcBef>
              <a:buFontTx/>
              <a:buAutoNum type="arabicPeriod"/>
            </a:pPr>
            <a:r>
              <a:rPr lang="zh-CN" altLang="en-US" dirty="0">
                <a:solidFill>
                  <a:srgbClr val="CC0000"/>
                </a:solidFill>
                <a:ea typeface="黑体" pitchFamily="2" charset="-122"/>
              </a:rPr>
              <a:t>几何构型和配位数</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354" name="Text Box 2"/>
          <p:cNvSpPr txBox="1">
            <a:spLocks noChangeArrowheads="1"/>
          </p:cNvSpPr>
          <p:nvPr/>
        </p:nvSpPr>
        <p:spPr bwMode="auto">
          <a:xfrm>
            <a:off x="2246435" y="260648"/>
            <a:ext cx="5250473" cy="64135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600" dirty="0">
                <a:solidFill>
                  <a:srgbClr val="CC3300"/>
                </a:solidFill>
                <a:effectLst>
                  <a:outerShdw blurRad="38100" dist="38100" dir="2700000" algn="tl">
                    <a:srgbClr val="C0C0C0"/>
                  </a:outerShdw>
                </a:effectLst>
                <a:latin typeface="微软雅黑" pitchFamily="34" charset="-122"/>
                <a:ea typeface="微软雅黑" pitchFamily="34" charset="-122"/>
              </a:rPr>
              <a:t>第十章    配位化合物</a:t>
            </a:r>
          </a:p>
        </p:txBody>
      </p:sp>
      <p:pic>
        <p:nvPicPr>
          <p:cNvPr id="5124" name="Picture 2" descr="FG22_05_01U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7754" y="2735263"/>
            <a:ext cx="2990850" cy="227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3381" name="Text Box 5"/>
          <p:cNvSpPr txBox="1">
            <a:spLocks noChangeArrowheads="1"/>
          </p:cNvSpPr>
          <p:nvPr/>
        </p:nvSpPr>
        <p:spPr bwMode="auto">
          <a:xfrm>
            <a:off x="5037992" y="5106988"/>
            <a:ext cx="4010758" cy="123110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a:solidFill>
                  <a:schemeClr val="accent2"/>
                </a:solidFill>
                <a:effectLst>
                  <a:outerShdw blurRad="38100" dist="38100" dir="2700000" algn="tl">
                    <a:srgbClr val="C0C0C0"/>
                  </a:outerShdw>
                </a:effectLst>
              </a:rPr>
              <a:t>祖母绿 </a:t>
            </a:r>
            <a:r>
              <a:rPr kumimoji="0" lang="en-US" altLang="zh-CN">
                <a:solidFill>
                  <a:schemeClr val="accent2"/>
                </a:solidFill>
                <a:effectLst>
                  <a:outerShdw blurRad="38100" dist="38100" dir="2700000" algn="tl">
                    <a:srgbClr val="C0C0C0"/>
                  </a:outerShdw>
                </a:effectLst>
              </a:rPr>
              <a:t>(</a:t>
            </a:r>
            <a:r>
              <a:rPr kumimoji="0" lang="zh-CN" altLang="en-US">
                <a:solidFill>
                  <a:schemeClr val="accent2"/>
                </a:solidFill>
                <a:effectLst>
                  <a:outerShdw blurRad="38100" dist="38100" dir="2700000" algn="tl">
                    <a:srgbClr val="C0C0C0"/>
                  </a:outerShdw>
                </a:effectLst>
              </a:rPr>
              <a:t>翡翠</a:t>
            </a:r>
            <a:r>
              <a:rPr kumimoji="0" lang="en-US" altLang="zh-CN">
                <a:solidFill>
                  <a:schemeClr val="accent2"/>
                </a:solidFill>
                <a:effectLst>
                  <a:outerShdw blurRad="38100" dist="38100" dir="2700000" algn="tl">
                    <a:srgbClr val="C0C0C0"/>
                  </a:outerShdw>
                </a:effectLst>
              </a:rPr>
              <a:t>)</a:t>
            </a:r>
          </a:p>
          <a:p>
            <a:pPr algn="ctr" eaLnBrk="1" hangingPunct="1">
              <a:spcBef>
                <a:spcPct val="50000"/>
              </a:spcBef>
              <a:defRPr/>
            </a:pPr>
            <a:r>
              <a:rPr kumimoji="0" lang="en-US" altLang="zh-CN" sz="2000">
                <a:solidFill>
                  <a:schemeClr val="accent2"/>
                </a:solidFill>
                <a:effectLst>
                  <a:outerShdw blurRad="38100" dist="38100" dir="2700000" algn="tl">
                    <a:srgbClr val="C0C0C0"/>
                  </a:outerShdw>
                </a:effectLst>
              </a:rPr>
              <a:t>3BeO</a:t>
            </a:r>
            <a:r>
              <a:rPr kumimoji="0" lang="en-US" altLang="zh-CN" sz="2000">
                <a:solidFill>
                  <a:schemeClr val="accent2"/>
                </a:solidFill>
                <a:effectLst>
                  <a:outerShdw blurRad="38100" dist="38100" dir="2700000" algn="tl">
                    <a:srgbClr val="C0C0C0"/>
                  </a:outerShdw>
                </a:effectLst>
                <a:sym typeface="Symbol" pitchFamily="18" charset="2"/>
              </a:rPr>
              <a:t></a:t>
            </a:r>
            <a:r>
              <a:rPr kumimoji="0" lang="en-US" altLang="zh-CN" sz="2000">
                <a:solidFill>
                  <a:schemeClr val="accent2"/>
                </a:solidFill>
                <a:effectLst>
                  <a:outerShdw blurRad="38100" dist="38100" dir="2700000" algn="tl">
                    <a:srgbClr val="C0C0C0"/>
                  </a:outerShdw>
                </a:effectLst>
              </a:rPr>
              <a:t>Al</a:t>
            </a:r>
            <a:r>
              <a:rPr kumimoji="0" lang="en-US" altLang="zh-CN" sz="2000" baseline="-25000">
                <a:solidFill>
                  <a:schemeClr val="accent2"/>
                </a:solidFill>
                <a:effectLst>
                  <a:outerShdw blurRad="38100" dist="38100" dir="2700000" algn="tl">
                    <a:srgbClr val="C0C0C0"/>
                  </a:outerShdw>
                </a:effectLst>
              </a:rPr>
              <a:t>2</a:t>
            </a:r>
            <a:r>
              <a:rPr kumimoji="0" lang="en-US" altLang="zh-CN" sz="2000">
                <a:solidFill>
                  <a:schemeClr val="accent2"/>
                </a:solidFill>
                <a:effectLst>
                  <a:outerShdw blurRad="38100" dist="38100" dir="2700000" algn="tl">
                    <a:srgbClr val="C0C0C0"/>
                  </a:outerShdw>
                </a:effectLst>
              </a:rPr>
              <a:t>O</a:t>
            </a:r>
            <a:r>
              <a:rPr kumimoji="0" lang="en-US" altLang="zh-CN" sz="2000" baseline="-25000">
                <a:solidFill>
                  <a:schemeClr val="accent2"/>
                </a:solidFill>
                <a:effectLst>
                  <a:outerShdw blurRad="38100" dist="38100" dir="2700000" algn="tl">
                    <a:srgbClr val="C0C0C0"/>
                  </a:outerShdw>
                </a:effectLst>
              </a:rPr>
              <a:t>3</a:t>
            </a:r>
            <a:r>
              <a:rPr kumimoji="0" lang="en-US" altLang="zh-CN" sz="2000">
                <a:solidFill>
                  <a:schemeClr val="accent2"/>
                </a:solidFill>
                <a:effectLst>
                  <a:outerShdw blurRad="38100" dist="38100" dir="2700000" algn="tl">
                    <a:srgbClr val="C0C0C0"/>
                  </a:outerShdw>
                </a:effectLst>
                <a:sym typeface="Symbol" pitchFamily="18" charset="2"/>
              </a:rPr>
              <a:t></a:t>
            </a:r>
            <a:r>
              <a:rPr kumimoji="0" lang="en-US" altLang="zh-CN" sz="2000">
                <a:solidFill>
                  <a:schemeClr val="accent2"/>
                </a:solidFill>
                <a:effectLst>
                  <a:outerShdw blurRad="38100" dist="38100" dir="2700000" algn="tl">
                    <a:srgbClr val="C0C0C0"/>
                  </a:outerShdw>
                </a:effectLst>
              </a:rPr>
              <a:t>6SiO</a:t>
            </a:r>
            <a:r>
              <a:rPr kumimoji="0" lang="en-US" altLang="zh-CN" sz="2000" baseline="-25000">
                <a:solidFill>
                  <a:schemeClr val="accent2"/>
                </a:solidFill>
                <a:effectLst>
                  <a:outerShdw blurRad="38100" dist="38100" dir="2700000" algn="tl">
                    <a:srgbClr val="C0C0C0"/>
                  </a:outerShdw>
                </a:effectLst>
              </a:rPr>
              <a:t>2 </a:t>
            </a:r>
            <a:r>
              <a:rPr kumimoji="0" lang="en-US" altLang="zh-CN" sz="2000">
                <a:solidFill>
                  <a:schemeClr val="accent2"/>
                </a:solidFill>
                <a:effectLst>
                  <a:outerShdw blurRad="38100" dist="38100" dir="2700000" algn="tl">
                    <a:srgbClr val="C0C0C0"/>
                  </a:outerShdw>
                </a:effectLst>
              </a:rPr>
              <a:t>+ Cr</a:t>
            </a:r>
            <a:r>
              <a:rPr kumimoji="0" lang="en-US" altLang="zh-CN" sz="2000" baseline="30000">
                <a:solidFill>
                  <a:schemeClr val="accent2"/>
                </a:solidFill>
                <a:effectLst>
                  <a:outerShdw blurRad="38100" dist="38100" dir="2700000" algn="tl">
                    <a:srgbClr val="C0C0C0"/>
                  </a:outerShdw>
                </a:effectLst>
              </a:rPr>
              <a:t>3+ </a:t>
            </a:r>
            <a:r>
              <a:rPr kumimoji="0" lang="en-US" altLang="zh-CN" sz="2000">
                <a:solidFill>
                  <a:schemeClr val="accent2"/>
                </a:solidFill>
                <a:effectLst>
                  <a:outerShdw blurRad="38100" dist="38100" dir="2700000" algn="tl">
                    <a:srgbClr val="C0C0C0"/>
                  </a:outerShdw>
                </a:effectLst>
              </a:rPr>
              <a:t>in Al</a:t>
            </a:r>
            <a:r>
              <a:rPr kumimoji="0" lang="en-US" altLang="zh-CN" sz="2000" baseline="30000">
                <a:solidFill>
                  <a:schemeClr val="accent2"/>
                </a:solidFill>
                <a:effectLst>
                  <a:outerShdw blurRad="38100" dist="38100" dir="2700000" algn="tl">
                    <a:srgbClr val="C0C0C0"/>
                  </a:outerShdw>
                </a:effectLst>
              </a:rPr>
              <a:t>3+</a:t>
            </a:r>
            <a:r>
              <a:rPr kumimoji="0" lang="en-US" altLang="zh-CN" sz="2000">
                <a:solidFill>
                  <a:schemeClr val="accent2"/>
                </a:solidFill>
                <a:effectLst>
                  <a:outerShdw blurRad="38100" dist="38100" dir="2700000" algn="tl">
                    <a:srgbClr val="C0C0C0"/>
                  </a:outerShdw>
                </a:effectLst>
              </a:rPr>
              <a:t> sites</a:t>
            </a:r>
          </a:p>
        </p:txBody>
      </p:sp>
      <p:pic>
        <p:nvPicPr>
          <p:cNvPr id="5126" name="Picture 3" descr="FG25_00CO"/>
          <p:cNvPicPr>
            <a:picLocks noChangeAspect="1" noChangeArrowheads="1"/>
          </p:cNvPicPr>
          <p:nvPr/>
        </p:nvPicPr>
        <p:blipFill>
          <a:blip r:embed="rId3">
            <a:extLst>
              <a:ext uri="{28A0092B-C50C-407E-A947-70E740481C1C}">
                <a14:useLocalDpi xmlns:a14="http://schemas.microsoft.com/office/drawing/2010/main" val="0"/>
              </a:ext>
            </a:extLst>
          </a:blip>
          <a:srcRect l="5023" t="2835" r="3589" b="2835"/>
          <a:stretch>
            <a:fillRect/>
          </a:stretch>
        </p:blipFill>
        <p:spPr bwMode="auto">
          <a:xfrm>
            <a:off x="1846385" y="4587875"/>
            <a:ext cx="2193681" cy="172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93380" name="Text Box 4"/>
          <p:cNvSpPr txBox="1">
            <a:spLocks noChangeArrowheads="1"/>
          </p:cNvSpPr>
          <p:nvPr/>
        </p:nvSpPr>
        <p:spPr bwMode="auto">
          <a:xfrm>
            <a:off x="317989" y="6308725"/>
            <a:ext cx="5051180" cy="45720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kumimoji="0" lang="zh-CN" altLang="en-US">
                <a:solidFill>
                  <a:schemeClr val="accent2"/>
                </a:solidFill>
                <a:effectLst>
                  <a:outerShdw blurRad="38100" dist="38100" dir="2700000" algn="tl">
                    <a:srgbClr val="C0C0C0"/>
                  </a:outerShdw>
                </a:effectLst>
              </a:rPr>
              <a:t>绿宝石    </a:t>
            </a:r>
            <a:r>
              <a:rPr kumimoji="0" lang="en-US" altLang="zh-CN" sz="2000">
                <a:solidFill>
                  <a:schemeClr val="accent2"/>
                </a:solidFill>
                <a:effectLst>
                  <a:outerShdw blurRad="38100" dist="38100" dir="2700000" algn="tl">
                    <a:srgbClr val="C0C0C0"/>
                  </a:outerShdw>
                </a:effectLst>
              </a:rPr>
              <a:t>CuAl</a:t>
            </a:r>
            <a:r>
              <a:rPr kumimoji="0" lang="en-US" altLang="zh-CN" sz="2000" baseline="-25000">
                <a:solidFill>
                  <a:schemeClr val="accent2"/>
                </a:solidFill>
                <a:effectLst>
                  <a:outerShdw blurRad="38100" dist="38100" dir="2700000" algn="tl">
                    <a:srgbClr val="C0C0C0"/>
                  </a:outerShdw>
                </a:effectLst>
              </a:rPr>
              <a:t>6</a:t>
            </a:r>
            <a:r>
              <a:rPr kumimoji="0" lang="en-US" altLang="zh-CN" sz="2000">
                <a:solidFill>
                  <a:schemeClr val="accent2"/>
                </a:solidFill>
                <a:effectLst>
                  <a:outerShdw blurRad="38100" dist="38100" dir="2700000" algn="tl">
                    <a:srgbClr val="C0C0C0"/>
                  </a:outerShdw>
                </a:effectLst>
              </a:rPr>
              <a:t>(PO</a:t>
            </a:r>
            <a:r>
              <a:rPr kumimoji="0" lang="en-US" altLang="zh-CN" sz="2000" baseline="-25000">
                <a:solidFill>
                  <a:schemeClr val="accent2"/>
                </a:solidFill>
                <a:effectLst>
                  <a:outerShdw blurRad="38100" dist="38100" dir="2700000" algn="tl">
                    <a:srgbClr val="C0C0C0"/>
                  </a:outerShdw>
                </a:effectLst>
              </a:rPr>
              <a:t>4</a:t>
            </a:r>
            <a:r>
              <a:rPr kumimoji="0" lang="en-US" altLang="zh-CN" sz="2000">
                <a:solidFill>
                  <a:schemeClr val="accent2"/>
                </a:solidFill>
                <a:effectLst>
                  <a:outerShdw blurRad="38100" dist="38100" dir="2700000" algn="tl">
                    <a:srgbClr val="C0C0C0"/>
                  </a:outerShdw>
                </a:effectLst>
              </a:rPr>
              <a:t>)</a:t>
            </a:r>
            <a:r>
              <a:rPr kumimoji="0" lang="en-US" altLang="zh-CN" sz="2000" baseline="-25000">
                <a:solidFill>
                  <a:schemeClr val="accent2"/>
                </a:solidFill>
                <a:effectLst>
                  <a:outerShdw blurRad="38100" dist="38100" dir="2700000" algn="tl">
                    <a:srgbClr val="C0C0C0"/>
                  </a:outerShdw>
                </a:effectLst>
              </a:rPr>
              <a:t>4</a:t>
            </a:r>
            <a:r>
              <a:rPr kumimoji="0" lang="en-US" altLang="zh-CN" sz="2000">
                <a:solidFill>
                  <a:schemeClr val="accent2"/>
                </a:solidFill>
                <a:effectLst>
                  <a:outerShdw blurRad="38100" dist="38100" dir="2700000" algn="tl">
                    <a:srgbClr val="C0C0C0"/>
                  </a:outerShdw>
                </a:effectLst>
              </a:rPr>
              <a:t>(OH)</a:t>
            </a:r>
            <a:r>
              <a:rPr kumimoji="0" lang="en-US" altLang="zh-CN" sz="2000" baseline="-25000">
                <a:solidFill>
                  <a:schemeClr val="accent2"/>
                </a:solidFill>
                <a:effectLst>
                  <a:outerShdw blurRad="38100" dist="38100" dir="2700000" algn="tl">
                    <a:srgbClr val="C0C0C0"/>
                  </a:outerShdw>
                </a:effectLst>
              </a:rPr>
              <a:t>8</a:t>
            </a:r>
            <a:r>
              <a:rPr kumimoji="0" lang="en-US" altLang="zh-CN" sz="2000">
                <a:solidFill>
                  <a:schemeClr val="accent2"/>
                </a:solidFill>
                <a:effectLst>
                  <a:outerShdw blurRad="38100" dist="38100" dir="2700000" algn="tl">
                    <a:srgbClr val="C0C0C0"/>
                  </a:outerShdw>
                </a:effectLst>
                <a:sym typeface="Symbol" pitchFamily="18" charset="2"/>
              </a:rPr>
              <a:t>4H</a:t>
            </a:r>
            <a:r>
              <a:rPr kumimoji="0" lang="en-US" altLang="zh-CN" sz="2000" baseline="-25000">
                <a:solidFill>
                  <a:schemeClr val="accent2"/>
                </a:solidFill>
                <a:effectLst>
                  <a:outerShdw blurRad="38100" dist="38100" dir="2700000" algn="tl">
                    <a:srgbClr val="C0C0C0"/>
                  </a:outerShdw>
                </a:effectLst>
                <a:sym typeface="Symbol" pitchFamily="18" charset="2"/>
              </a:rPr>
              <a:t>2</a:t>
            </a:r>
            <a:r>
              <a:rPr kumimoji="0" lang="en-US" altLang="zh-CN" sz="2000">
                <a:solidFill>
                  <a:schemeClr val="accent2"/>
                </a:solidFill>
                <a:effectLst>
                  <a:outerShdw blurRad="38100" dist="38100" dir="2700000" algn="tl">
                    <a:srgbClr val="C0C0C0"/>
                  </a:outerShdw>
                </a:effectLst>
                <a:sym typeface="Symbol" pitchFamily="18" charset="2"/>
              </a:rPr>
              <a:t>O</a:t>
            </a:r>
            <a:endParaRPr kumimoji="0" lang="en-US" altLang="zh-CN" sz="2000" baseline="-25000">
              <a:solidFill>
                <a:schemeClr val="accent2"/>
              </a:solidFill>
              <a:effectLst>
                <a:outerShdw blurRad="38100" dist="38100" dir="2700000" algn="tl">
                  <a:srgbClr val="C0C0C0"/>
                </a:outerShdw>
              </a:effectLst>
            </a:endParaRPr>
          </a:p>
        </p:txBody>
      </p:sp>
      <p:sp>
        <p:nvSpPr>
          <p:cNvPr id="8" name="Text Box 3">
            <a:extLst>
              <a:ext uri="{FF2B5EF4-FFF2-40B4-BE49-F238E27FC236}">
                <a16:creationId xmlns:a16="http://schemas.microsoft.com/office/drawing/2014/main" id="{7B7B6185-EB5E-1746-97EE-C9A6F0A64B93}"/>
              </a:ext>
            </a:extLst>
          </p:cNvPr>
          <p:cNvSpPr txBox="1">
            <a:spLocks noChangeArrowheads="1"/>
          </p:cNvSpPr>
          <p:nvPr/>
        </p:nvSpPr>
        <p:spPr bwMode="auto">
          <a:xfrm>
            <a:off x="611560" y="943209"/>
            <a:ext cx="5250473" cy="3637919"/>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spcAft>
                <a:spcPct val="20000"/>
              </a:spcAft>
              <a:buFontTx/>
              <a:buNone/>
              <a:defRPr/>
            </a:pPr>
            <a:r>
              <a:rPr kumimoji="0" lang="en-US" altLang="zh-CN" sz="2400" dirty="0">
                <a:solidFill>
                  <a:srgbClr val="0000FF"/>
                </a:solidFill>
                <a:latin typeface="+mn-lt"/>
                <a:ea typeface="黑体" pitchFamily="2" charset="-122"/>
                <a:cs typeface="Arial" charset="0"/>
              </a:rPr>
              <a:t>10.1     </a:t>
            </a:r>
            <a:r>
              <a:rPr kumimoji="0" lang="zh-CN" altLang="en-US" sz="2400" dirty="0">
                <a:solidFill>
                  <a:srgbClr val="0000FF"/>
                </a:solidFill>
                <a:latin typeface="+mn-lt"/>
                <a:ea typeface="黑体" pitchFamily="2" charset="-122"/>
                <a:cs typeface="Arial" charset="0"/>
              </a:rPr>
              <a:t>配位化合物的基本概念和命名</a:t>
            </a:r>
          </a:p>
          <a:p>
            <a:pPr eaLnBrk="1" hangingPunct="1">
              <a:lnSpc>
                <a:spcPct val="120000"/>
              </a:lnSpc>
              <a:spcBef>
                <a:spcPct val="0"/>
              </a:spcBef>
              <a:spcAft>
                <a:spcPct val="20000"/>
              </a:spcAft>
              <a:buFontTx/>
              <a:buNone/>
              <a:defRPr/>
            </a:pPr>
            <a:r>
              <a:rPr kumimoji="0" lang="en-US" altLang="zh-CN" sz="2400" dirty="0">
                <a:solidFill>
                  <a:srgbClr val="0000FF"/>
                </a:solidFill>
                <a:latin typeface="+mn-lt"/>
                <a:ea typeface="黑体" pitchFamily="2" charset="-122"/>
                <a:cs typeface="Arial" charset="0"/>
              </a:rPr>
              <a:t>10.2     </a:t>
            </a:r>
            <a:r>
              <a:rPr kumimoji="0" lang="zh-CN" altLang="en-US" sz="2400" dirty="0">
                <a:solidFill>
                  <a:srgbClr val="0000FF"/>
                </a:solidFill>
                <a:latin typeface="+mn-lt"/>
                <a:ea typeface="黑体" pitchFamily="2" charset="-122"/>
                <a:cs typeface="Arial" charset="0"/>
              </a:rPr>
              <a:t>配合物价键理论</a:t>
            </a:r>
          </a:p>
          <a:p>
            <a:pPr eaLnBrk="1" hangingPunct="1">
              <a:lnSpc>
                <a:spcPct val="120000"/>
              </a:lnSpc>
              <a:spcBef>
                <a:spcPct val="0"/>
              </a:spcBef>
              <a:spcAft>
                <a:spcPct val="20000"/>
              </a:spcAft>
              <a:buFontTx/>
              <a:buNone/>
              <a:defRPr/>
            </a:pPr>
            <a:r>
              <a:rPr kumimoji="0" lang="en-US" altLang="zh-CN" sz="2400" dirty="0">
                <a:solidFill>
                  <a:srgbClr val="0000FF"/>
                </a:solidFill>
                <a:latin typeface="+mn-lt"/>
                <a:ea typeface="黑体" pitchFamily="2" charset="-122"/>
                <a:cs typeface="Arial" charset="0"/>
              </a:rPr>
              <a:t>10.3	</a:t>
            </a:r>
            <a:r>
              <a:rPr kumimoji="0" lang="zh-CN" altLang="en-US" sz="2400" dirty="0">
                <a:solidFill>
                  <a:srgbClr val="0000FF"/>
                </a:solidFill>
                <a:latin typeface="+mn-lt"/>
                <a:ea typeface="黑体" pitchFamily="2" charset="-122"/>
                <a:cs typeface="Arial" charset="0"/>
              </a:rPr>
              <a:t>晶体场理论</a:t>
            </a:r>
          </a:p>
          <a:p>
            <a:pPr eaLnBrk="1" hangingPunct="1">
              <a:lnSpc>
                <a:spcPct val="120000"/>
              </a:lnSpc>
              <a:spcBef>
                <a:spcPct val="0"/>
              </a:spcBef>
              <a:spcAft>
                <a:spcPct val="20000"/>
              </a:spcAft>
              <a:buFontTx/>
              <a:buNone/>
              <a:defRPr/>
            </a:pPr>
            <a:r>
              <a:rPr kumimoji="0" lang="en-US" altLang="zh-CN" sz="2400" dirty="0">
                <a:solidFill>
                  <a:schemeClr val="bg1">
                    <a:lumMod val="50000"/>
                  </a:schemeClr>
                </a:solidFill>
                <a:latin typeface="+mn-lt"/>
                <a:ea typeface="黑体" pitchFamily="2" charset="-122"/>
                <a:cs typeface="Arial" charset="0"/>
              </a:rPr>
              <a:t>10.4	</a:t>
            </a:r>
            <a:r>
              <a:rPr kumimoji="0" lang="zh-CN" altLang="en-US" sz="2400" dirty="0">
                <a:solidFill>
                  <a:schemeClr val="bg1">
                    <a:lumMod val="50000"/>
                  </a:schemeClr>
                </a:solidFill>
                <a:latin typeface="+mn-lt"/>
                <a:ea typeface="黑体" pitchFamily="2" charset="-122"/>
                <a:cs typeface="Arial" charset="0"/>
              </a:rPr>
              <a:t>配位化合物的分子轨道理论</a:t>
            </a:r>
          </a:p>
          <a:p>
            <a:pPr eaLnBrk="1" hangingPunct="1">
              <a:lnSpc>
                <a:spcPct val="120000"/>
              </a:lnSpc>
              <a:spcBef>
                <a:spcPct val="0"/>
              </a:spcBef>
              <a:spcAft>
                <a:spcPct val="20000"/>
              </a:spcAft>
              <a:buFontTx/>
              <a:buNone/>
              <a:defRPr/>
            </a:pPr>
            <a:r>
              <a:rPr kumimoji="0" lang="en-US" altLang="zh-CN" sz="2400" dirty="0">
                <a:solidFill>
                  <a:schemeClr val="bg1">
                    <a:lumMod val="50000"/>
                  </a:schemeClr>
                </a:solidFill>
                <a:latin typeface="+mn-lt"/>
                <a:ea typeface="黑体" pitchFamily="2" charset="-122"/>
                <a:cs typeface="Arial" charset="0"/>
              </a:rPr>
              <a:t>10.5	</a:t>
            </a:r>
            <a:r>
              <a:rPr kumimoji="0" lang="zh-CN" altLang="en-US" sz="2400" dirty="0">
                <a:solidFill>
                  <a:schemeClr val="bg1">
                    <a:lumMod val="50000"/>
                  </a:schemeClr>
                </a:solidFill>
                <a:latin typeface="+mn-lt"/>
                <a:ea typeface="黑体" pitchFamily="2" charset="-122"/>
                <a:cs typeface="Arial" charset="0"/>
              </a:rPr>
              <a:t>配合物的类型和异构现象</a:t>
            </a:r>
          </a:p>
          <a:p>
            <a:pPr eaLnBrk="1" hangingPunct="1">
              <a:lnSpc>
                <a:spcPct val="120000"/>
              </a:lnSpc>
              <a:spcBef>
                <a:spcPct val="0"/>
              </a:spcBef>
              <a:spcAft>
                <a:spcPct val="20000"/>
              </a:spcAft>
              <a:buFontTx/>
              <a:buNone/>
              <a:defRPr/>
            </a:pPr>
            <a:r>
              <a:rPr kumimoji="0" lang="en-US" altLang="zh-CN" sz="2400" dirty="0">
                <a:solidFill>
                  <a:schemeClr val="bg1">
                    <a:lumMod val="50000"/>
                  </a:schemeClr>
                </a:solidFill>
                <a:latin typeface="+mn-lt"/>
                <a:ea typeface="黑体" pitchFamily="2" charset="-122"/>
                <a:cs typeface="Arial" charset="0"/>
              </a:rPr>
              <a:t>10.6	</a:t>
            </a:r>
            <a:r>
              <a:rPr kumimoji="0" lang="zh-CN" altLang="en-US" sz="2400" dirty="0">
                <a:solidFill>
                  <a:schemeClr val="bg1">
                    <a:lumMod val="50000"/>
                  </a:schemeClr>
                </a:solidFill>
                <a:latin typeface="+mn-lt"/>
                <a:ea typeface="黑体" pitchFamily="2" charset="-122"/>
                <a:cs typeface="Arial" charset="0"/>
              </a:rPr>
              <a:t>配位平衡</a:t>
            </a:r>
            <a:endParaRPr kumimoji="0" lang="en-US" altLang="zh-CN" sz="2400" dirty="0">
              <a:solidFill>
                <a:schemeClr val="bg1">
                  <a:lumMod val="50000"/>
                </a:schemeClr>
              </a:solidFill>
              <a:latin typeface="+mn-lt"/>
              <a:ea typeface="黑体" pitchFamily="2" charset="-122"/>
              <a:cs typeface="Arial" charset="0"/>
            </a:endParaRPr>
          </a:p>
          <a:p>
            <a:pPr eaLnBrk="1" hangingPunct="1">
              <a:lnSpc>
                <a:spcPct val="120000"/>
              </a:lnSpc>
              <a:spcBef>
                <a:spcPct val="0"/>
              </a:spcBef>
              <a:spcAft>
                <a:spcPct val="20000"/>
              </a:spcAft>
              <a:buFontTx/>
              <a:buNone/>
              <a:defRPr/>
            </a:pPr>
            <a:r>
              <a:rPr kumimoji="0" lang="en-US" altLang="zh-CN" sz="2400" dirty="0">
                <a:solidFill>
                  <a:schemeClr val="bg1">
                    <a:lumMod val="50000"/>
                  </a:schemeClr>
                </a:solidFill>
                <a:latin typeface="+mn-lt"/>
                <a:ea typeface="黑体" pitchFamily="2" charset="-122"/>
                <a:cs typeface="Arial" charset="0"/>
              </a:rPr>
              <a:t>10.7   </a:t>
            </a:r>
            <a:r>
              <a:rPr kumimoji="0" lang="zh-CN" altLang="en-US" sz="2400" dirty="0">
                <a:solidFill>
                  <a:schemeClr val="bg1">
                    <a:lumMod val="50000"/>
                  </a:schemeClr>
                </a:solidFill>
                <a:latin typeface="+mn-lt"/>
                <a:ea typeface="黑体" pitchFamily="2" charset="-122"/>
                <a:cs typeface="Arial" charset="0"/>
              </a:rPr>
              <a:t> </a:t>
            </a:r>
            <a:r>
              <a:rPr kumimoji="0" lang="en-US" altLang="zh-CN" sz="2400" dirty="0">
                <a:solidFill>
                  <a:schemeClr val="bg1">
                    <a:lumMod val="50000"/>
                  </a:schemeClr>
                </a:solidFill>
                <a:latin typeface="+mn-lt"/>
                <a:ea typeface="黑体" pitchFamily="2" charset="-122"/>
                <a:cs typeface="Arial" charset="0"/>
              </a:rPr>
              <a:t> </a:t>
            </a:r>
            <a:r>
              <a:rPr kumimoji="0" lang="zh-CN" altLang="en-US" sz="2400" dirty="0">
                <a:solidFill>
                  <a:schemeClr val="bg1">
                    <a:lumMod val="50000"/>
                  </a:schemeClr>
                </a:solidFill>
                <a:latin typeface="+mn-lt"/>
                <a:ea typeface="黑体" pitchFamily="2" charset="-122"/>
                <a:cs typeface="Arial" charset="0"/>
              </a:rPr>
              <a:t>配合物的应用</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1913793" y="188640"/>
            <a:ext cx="5215304" cy="722313"/>
          </a:xfrm>
        </p:spPr>
        <p:txBody>
          <a:bodyPr/>
          <a:lstStyle/>
          <a:p>
            <a:pPr eaLnBrk="1" hangingPunct="1"/>
            <a:r>
              <a:rPr lang="en-US" altLang="zh-CN" sz="3200" dirty="0">
                <a:solidFill>
                  <a:srgbClr val="CC0000"/>
                </a:solidFill>
                <a:latin typeface="Arial" charset="0"/>
              </a:rPr>
              <a:t>2.  </a:t>
            </a:r>
            <a:r>
              <a:rPr lang="zh-CN" altLang="en-US" sz="3200" dirty="0">
                <a:solidFill>
                  <a:srgbClr val="CC0000"/>
                </a:solidFill>
                <a:latin typeface="Arial" charset="0"/>
              </a:rPr>
              <a:t>磁矩</a:t>
            </a:r>
          </a:p>
        </p:txBody>
      </p:sp>
      <p:sp>
        <p:nvSpPr>
          <p:cNvPr id="1937411" name="Text Box 3"/>
          <p:cNvSpPr txBox="1">
            <a:spLocks noChangeArrowheads="1"/>
          </p:cNvSpPr>
          <p:nvPr/>
        </p:nvSpPr>
        <p:spPr bwMode="auto">
          <a:xfrm>
            <a:off x="323528" y="1010111"/>
            <a:ext cx="8352928" cy="937244"/>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defRPr/>
            </a:pPr>
            <a:r>
              <a:rPr kumimoji="0" lang="zh-CN" altLang="en-US" dirty="0">
                <a:latin typeface="Arial" charset="0"/>
                <a:sym typeface="Symbol" pitchFamily="18" charset="2"/>
              </a:rPr>
              <a:t>根据磁学理论，物质磁矩 </a:t>
            </a:r>
            <a:r>
              <a:rPr kumimoji="0" lang="zh-CN" altLang="en-US" i="1" dirty="0">
                <a:latin typeface="Arial" charset="0"/>
                <a:sym typeface="Symbol" pitchFamily="18" charset="2"/>
              </a:rPr>
              <a:t> </a:t>
            </a:r>
            <a:r>
              <a:rPr kumimoji="0" lang="zh-CN" altLang="en-US" dirty="0">
                <a:latin typeface="Arial" charset="0"/>
                <a:sym typeface="Symbol" pitchFamily="18" charset="2"/>
              </a:rPr>
              <a:t>与未成对电子数（</a:t>
            </a:r>
            <a:r>
              <a:rPr kumimoji="0" lang="en-US" altLang="zh-CN" i="1" dirty="0">
                <a:latin typeface="Arial" charset="0"/>
                <a:sym typeface="Symbol" pitchFamily="18" charset="2"/>
              </a:rPr>
              <a:t>n</a:t>
            </a:r>
            <a:r>
              <a:rPr kumimoji="0" lang="zh-CN" altLang="en-US" dirty="0">
                <a:latin typeface="Arial" charset="0"/>
                <a:sym typeface="Symbol" pitchFamily="18" charset="2"/>
              </a:rPr>
              <a:t>）之间有：</a:t>
            </a:r>
          </a:p>
          <a:p>
            <a:pPr eaLnBrk="1" hangingPunct="1">
              <a:lnSpc>
                <a:spcPct val="120000"/>
              </a:lnSpc>
              <a:defRPr/>
            </a:pPr>
            <a:r>
              <a:rPr kumimoji="0" lang="zh-CN" altLang="en-US" i="1" dirty="0">
                <a:latin typeface="Arial" charset="0"/>
                <a:sym typeface="Symbol" pitchFamily="18" charset="2"/>
              </a:rPr>
              <a:t>	</a:t>
            </a:r>
            <a:r>
              <a:rPr kumimoji="0" lang="zh-CN" altLang="en-US" dirty="0">
                <a:latin typeface="Arial" charset="0"/>
                <a:sym typeface="Symbol" pitchFamily="18" charset="2"/>
              </a:rPr>
              <a:t> </a:t>
            </a:r>
            <a:r>
              <a:rPr kumimoji="0" lang="en-US" altLang="zh-CN" dirty="0">
                <a:latin typeface="Arial" charset="0"/>
                <a:sym typeface="Symbol" pitchFamily="18" charset="2"/>
              </a:rPr>
              <a:t>= [</a:t>
            </a:r>
            <a:r>
              <a:rPr kumimoji="0" lang="en-US" altLang="zh-CN" i="1" dirty="0">
                <a:latin typeface="Arial" charset="0"/>
                <a:sym typeface="Symbol" pitchFamily="18" charset="2"/>
              </a:rPr>
              <a:t>n</a:t>
            </a:r>
            <a:r>
              <a:rPr kumimoji="0" lang="en-US" altLang="zh-CN" dirty="0">
                <a:latin typeface="Arial" charset="0"/>
                <a:sym typeface="Symbol" pitchFamily="18" charset="2"/>
              </a:rPr>
              <a:t>(</a:t>
            </a:r>
            <a:r>
              <a:rPr kumimoji="0" lang="en-US" altLang="zh-CN" i="1" dirty="0">
                <a:latin typeface="Arial" charset="0"/>
                <a:sym typeface="Symbol" pitchFamily="18" charset="2"/>
              </a:rPr>
              <a:t>n</a:t>
            </a:r>
            <a:r>
              <a:rPr kumimoji="0" lang="en-US" altLang="zh-CN" dirty="0">
                <a:latin typeface="Arial" charset="0"/>
                <a:sym typeface="Symbol" pitchFamily="18" charset="2"/>
              </a:rPr>
              <a:t>+2)]</a:t>
            </a:r>
            <a:r>
              <a:rPr kumimoji="0" lang="en-US" altLang="zh-CN" baseline="30000" dirty="0">
                <a:latin typeface="Arial" charset="0"/>
                <a:sym typeface="Symbol" pitchFamily="18" charset="2"/>
              </a:rPr>
              <a:t>1/2</a:t>
            </a:r>
            <a:r>
              <a:rPr kumimoji="0" lang="en-US" altLang="zh-CN" dirty="0">
                <a:latin typeface="Arial" charset="0"/>
                <a:sym typeface="Symbol" pitchFamily="18" charset="2"/>
              </a:rPr>
              <a:t> </a:t>
            </a:r>
            <a:r>
              <a:rPr kumimoji="0" lang="en-US" altLang="zh-CN" i="1" dirty="0">
                <a:latin typeface="Arial" charset="0"/>
                <a:sym typeface="Symbol" pitchFamily="18" charset="2"/>
              </a:rPr>
              <a:t></a:t>
            </a:r>
            <a:r>
              <a:rPr kumimoji="0" lang="en-US" altLang="zh-CN" baseline="-25000" dirty="0">
                <a:latin typeface="Arial" charset="0"/>
                <a:sym typeface="Symbol" pitchFamily="18" charset="2"/>
              </a:rPr>
              <a:t>B</a:t>
            </a:r>
          </a:p>
        </p:txBody>
      </p:sp>
      <p:sp>
        <p:nvSpPr>
          <p:cNvPr id="29700" name="Rectangle 53"/>
          <p:cNvSpPr>
            <a:spLocks noChangeArrowheads="1"/>
          </p:cNvSpPr>
          <p:nvPr/>
        </p:nvSpPr>
        <p:spPr bwMode="auto">
          <a:xfrm>
            <a:off x="251520" y="3133193"/>
            <a:ext cx="7776797" cy="209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10000"/>
              </a:lnSpc>
              <a:spcBef>
                <a:spcPct val="0"/>
              </a:spcBef>
              <a:buFontTx/>
              <a:buNone/>
            </a:pPr>
            <a:r>
              <a:rPr kumimoji="0" lang="zh-CN" altLang="en-US" sz="2000" b="0" dirty="0">
                <a:solidFill>
                  <a:schemeClr val="tx1"/>
                </a:solidFill>
                <a:latin typeface="+mn-lt"/>
                <a:ea typeface="黑体" pitchFamily="2" charset="-122"/>
              </a:rPr>
              <a:t>内轨型配合物</a:t>
            </a:r>
          </a:p>
          <a:p>
            <a:pPr lvl="1" eaLnBrk="1" hangingPunct="1">
              <a:lnSpc>
                <a:spcPct val="110000"/>
              </a:lnSpc>
              <a:spcBef>
                <a:spcPct val="0"/>
              </a:spcBef>
              <a:buFontTx/>
              <a:buNone/>
            </a:pPr>
            <a:r>
              <a:rPr kumimoji="0" lang="zh-CN" altLang="en-US" sz="2000" b="0" dirty="0">
                <a:solidFill>
                  <a:srgbClr val="0000CC"/>
                </a:solidFill>
                <a:latin typeface="+mn-lt"/>
                <a:ea typeface="黑体" pitchFamily="2" charset="-122"/>
              </a:rPr>
              <a:t>用</a:t>
            </a:r>
            <a:r>
              <a:rPr kumimoji="0" lang="en-US" altLang="zh-CN" sz="2000" b="0" dirty="0">
                <a:solidFill>
                  <a:srgbClr val="0000CC"/>
                </a:solidFill>
                <a:latin typeface="+mn-lt"/>
                <a:ea typeface="黑体" pitchFamily="2" charset="-122"/>
              </a:rPr>
              <a:t>(n-1)d, ns, np</a:t>
            </a:r>
            <a:r>
              <a:rPr kumimoji="0" lang="zh-CN" altLang="en-US" sz="2000" b="0" dirty="0">
                <a:solidFill>
                  <a:srgbClr val="0000CC"/>
                </a:solidFill>
                <a:latin typeface="+mn-lt"/>
                <a:ea typeface="黑体" pitchFamily="2" charset="-122"/>
              </a:rPr>
              <a:t>组成杂化轨道</a:t>
            </a:r>
          </a:p>
          <a:p>
            <a:pPr lvl="1" eaLnBrk="1" hangingPunct="1">
              <a:lnSpc>
                <a:spcPct val="110000"/>
              </a:lnSpc>
              <a:spcBef>
                <a:spcPct val="0"/>
              </a:spcBef>
              <a:buFontTx/>
              <a:buNone/>
            </a:pPr>
            <a:r>
              <a:rPr kumimoji="0" lang="zh-CN" altLang="en-US" sz="2000" b="0" dirty="0">
                <a:solidFill>
                  <a:schemeClr val="tx1"/>
                </a:solidFill>
                <a:latin typeface="+mn-lt"/>
                <a:ea typeface="黑体" pitchFamily="2" charset="-122"/>
              </a:rPr>
              <a:t>中心离子的电子</a:t>
            </a:r>
            <a:r>
              <a:rPr kumimoji="0" lang="zh-CN" altLang="en-US" sz="2000" b="0" dirty="0">
                <a:solidFill>
                  <a:srgbClr val="0000CC"/>
                </a:solidFill>
                <a:latin typeface="+mn-lt"/>
                <a:ea typeface="黑体" pitchFamily="2" charset="-122"/>
              </a:rPr>
              <a:t>发生重排</a:t>
            </a:r>
            <a:r>
              <a:rPr kumimoji="0" lang="zh-CN" altLang="en-US" sz="2000" b="0" dirty="0">
                <a:solidFill>
                  <a:schemeClr val="tx1"/>
                </a:solidFill>
                <a:latin typeface="+mn-lt"/>
                <a:ea typeface="黑体" pitchFamily="2" charset="-122"/>
              </a:rPr>
              <a:t>，电子</a:t>
            </a:r>
            <a:r>
              <a:rPr kumimoji="0" lang="zh-CN" altLang="en-US" sz="2000" b="0" dirty="0">
                <a:solidFill>
                  <a:srgbClr val="0000CC"/>
                </a:solidFill>
                <a:latin typeface="+mn-lt"/>
                <a:ea typeface="黑体" pitchFamily="2" charset="-122"/>
              </a:rPr>
              <a:t>进入</a:t>
            </a:r>
            <a:r>
              <a:rPr kumimoji="0" lang="en-US" altLang="zh-CN" sz="2000" b="0" dirty="0">
                <a:solidFill>
                  <a:srgbClr val="0000CC"/>
                </a:solidFill>
                <a:latin typeface="+mn-lt"/>
                <a:ea typeface="黑体" pitchFamily="2" charset="-122"/>
              </a:rPr>
              <a:t>(n-1)d</a:t>
            </a:r>
            <a:r>
              <a:rPr kumimoji="0" lang="zh-CN" altLang="en-US" sz="2000" b="0" dirty="0">
                <a:solidFill>
                  <a:srgbClr val="0000CC"/>
                </a:solidFill>
                <a:latin typeface="+mn-lt"/>
                <a:ea typeface="黑体" pitchFamily="2" charset="-122"/>
              </a:rPr>
              <a:t>内层</a:t>
            </a:r>
            <a:r>
              <a:rPr kumimoji="0" lang="zh-CN" altLang="en-US" sz="2000" b="0" dirty="0">
                <a:solidFill>
                  <a:schemeClr val="tx1"/>
                </a:solidFill>
                <a:latin typeface="+mn-lt"/>
                <a:ea typeface="黑体" pitchFamily="2" charset="-122"/>
              </a:rPr>
              <a:t>轨道</a:t>
            </a:r>
          </a:p>
          <a:p>
            <a:pPr lvl="1" eaLnBrk="1" hangingPunct="1">
              <a:lnSpc>
                <a:spcPct val="110000"/>
              </a:lnSpc>
              <a:spcBef>
                <a:spcPct val="0"/>
              </a:spcBef>
              <a:buFontTx/>
              <a:buNone/>
            </a:pPr>
            <a:r>
              <a:rPr kumimoji="0" lang="zh-CN" altLang="en-US" sz="2000" b="0" dirty="0">
                <a:solidFill>
                  <a:schemeClr val="tx1"/>
                </a:solidFill>
                <a:latin typeface="+mn-lt"/>
                <a:ea typeface="黑体" pitchFamily="2" charset="-122"/>
              </a:rPr>
              <a:t>属于</a:t>
            </a:r>
            <a:r>
              <a:rPr kumimoji="0" lang="zh-CN" altLang="en-US" sz="2000" b="0" dirty="0">
                <a:solidFill>
                  <a:srgbClr val="0000CC"/>
                </a:solidFill>
                <a:latin typeface="+mn-lt"/>
                <a:ea typeface="黑体" pitchFamily="2" charset="-122"/>
              </a:rPr>
              <a:t>共价配合物，低自旋</a:t>
            </a:r>
          </a:p>
          <a:p>
            <a:pPr lvl="1" eaLnBrk="1" hangingPunct="1">
              <a:lnSpc>
                <a:spcPct val="110000"/>
              </a:lnSpc>
              <a:spcBef>
                <a:spcPct val="0"/>
              </a:spcBef>
              <a:buFontTx/>
              <a:buNone/>
            </a:pPr>
            <a:r>
              <a:rPr kumimoji="0" lang="zh-CN" altLang="en-US" sz="2000" b="0" dirty="0">
                <a:solidFill>
                  <a:srgbClr val="0000CC"/>
                </a:solidFill>
                <a:latin typeface="+mn-lt"/>
                <a:ea typeface="黑体" pitchFamily="2" charset="-122"/>
              </a:rPr>
              <a:t>键能大，稳定，在水中不易离解，</a:t>
            </a:r>
          </a:p>
          <a:p>
            <a:pPr lvl="1" eaLnBrk="1" hangingPunct="1">
              <a:lnSpc>
                <a:spcPct val="110000"/>
              </a:lnSpc>
              <a:spcBef>
                <a:spcPct val="0"/>
              </a:spcBef>
              <a:buFontTx/>
              <a:buNone/>
            </a:pPr>
            <a:r>
              <a:rPr kumimoji="0" lang="zh-CN" altLang="en-US" sz="2000" b="0" dirty="0">
                <a:solidFill>
                  <a:srgbClr val="FF0000"/>
                </a:solidFill>
                <a:latin typeface="+mn-lt"/>
                <a:ea typeface="黑体" pitchFamily="2" charset="-122"/>
              </a:rPr>
              <a:t>顺磁性减弱甚至呈反磁性</a:t>
            </a:r>
          </a:p>
        </p:txBody>
      </p:sp>
      <p:grpSp>
        <p:nvGrpSpPr>
          <p:cNvPr id="29701" name="Group 59"/>
          <p:cNvGrpSpPr>
            <a:grpSpLocks/>
          </p:cNvGrpSpPr>
          <p:nvPr/>
        </p:nvGrpSpPr>
        <p:grpSpPr bwMode="auto">
          <a:xfrm>
            <a:off x="650631" y="1986237"/>
            <a:ext cx="7882304" cy="1120776"/>
            <a:chOff x="514" y="1659"/>
            <a:chExt cx="5379" cy="706"/>
          </a:xfrm>
        </p:grpSpPr>
        <p:grpSp>
          <p:nvGrpSpPr>
            <p:cNvPr id="29703" name="组合 49"/>
            <p:cNvGrpSpPr>
              <a:grpSpLocks/>
            </p:cNvGrpSpPr>
            <p:nvPr/>
          </p:nvGrpSpPr>
          <p:grpSpPr bwMode="auto">
            <a:xfrm>
              <a:off x="514" y="1659"/>
              <a:ext cx="5379" cy="477"/>
              <a:chOff x="457200" y="2594992"/>
              <a:chExt cx="8537863" cy="757808"/>
            </a:xfrm>
          </p:grpSpPr>
          <p:sp>
            <p:nvSpPr>
              <p:cNvPr id="29708" name="Rectangle 4"/>
              <p:cNvSpPr>
                <a:spLocks noChangeArrowheads="1"/>
              </p:cNvSpPr>
              <p:nvPr/>
            </p:nvSpPr>
            <p:spPr bwMode="auto">
              <a:xfrm>
                <a:off x="457200" y="2667000"/>
                <a:ext cx="84582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buClr>
                    <a:schemeClr val="bg2"/>
                  </a:buClr>
                  <a:buSzPct val="75000"/>
                  <a:buFont typeface="Wingdings" pitchFamily="2" charset="2"/>
                  <a:buNone/>
                </a:pPr>
                <a:r>
                  <a:rPr kumimoji="0" lang="en-US" altLang="zh-CN" sz="2800" dirty="0">
                    <a:solidFill>
                      <a:schemeClr val="tx1"/>
                    </a:solidFill>
                    <a:latin typeface="Arial" charset="0"/>
                  </a:rPr>
                  <a:t>[Fe(CN)</a:t>
                </a:r>
                <a:r>
                  <a:rPr kumimoji="0" lang="en-US" altLang="zh-CN" sz="2800" baseline="-30000" dirty="0">
                    <a:solidFill>
                      <a:schemeClr val="tx1"/>
                    </a:solidFill>
                    <a:latin typeface="Arial" charset="0"/>
                  </a:rPr>
                  <a:t>6</a:t>
                </a:r>
                <a:r>
                  <a:rPr kumimoji="0" lang="en-US" altLang="zh-CN" sz="2800" dirty="0">
                    <a:solidFill>
                      <a:schemeClr val="tx1"/>
                    </a:solidFill>
                    <a:latin typeface="Arial" charset="0"/>
                  </a:rPr>
                  <a:t>]</a:t>
                </a:r>
                <a:r>
                  <a:rPr kumimoji="0" lang="en-US" altLang="zh-CN" sz="2800" baseline="30000" dirty="0">
                    <a:solidFill>
                      <a:schemeClr val="tx1"/>
                    </a:solidFill>
                    <a:latin typeface="Arial" charset="0"/>
                  </a:rPr>
                  <a:t>3</a:t>
                </a:r>
                <a:r>
                  <a:rPr kumimoji="0" lang="en-US" altLang="zh-CN" sz="2800" baseline="30000" dirty="0">
                    <a:solidFill>
                      <a:schemeClr val="tx1"/>
                    </a:solidFill>
                    <a:latin typeface="Arial" charset="0"/>
                    <a:sym typeface="Symbol" pitchFamily="18" charset="2"/>
                  </a:rPr>
                  <a:t></a:t>
                </a:r>
                <a:r>
                  <a:rPr kumimoji="0" lang="en-US" altLang="zh-CN" sz="2800" dirty="0">
                    <a:solidFill>
                      <a:schemeClr val="tx1"/>
                    </a:solidFill>
                    <a:latin typeface="Arial" charset="0"/>
                  </a:rPr>
                  <a:t> _ _ _ _ _   _   _ _ _   _ _ _ _ _</a:t>
                </a:r>
              </a:p>
            </p:txBody>
          </p:sp>
          <p:sp>
            <p:nvSpPr>
              <p:cNvPr id="29709" name="Line 36"/>
              <p:cNvSpPr>
                <a:spLocks noChangeShapeType="1"/>
              </p:cNvSpPr>
              <p:nvPr/>
            </p:nvSpPr>
            <p:spPr bwMode="auto">
              <a:xfrm flipV="1">
                <a:off x="2676787"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0" name="Line 37"/>
              <p:cNvSpPr>
                <a:spLocks noChangeShapeType="1"/>
              </p:cNvSpPr>
              <p:nvPr/>
            </p:nvSpPr>
            <p:spPr bwMode="auto">
              <a:xfrm>
                <a:off x="2754783" y="2782888"/>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1" name="Line 38"/>
              <p:cNvSpPr>
                <a:spLocks noChangeShapeType="1"/>
              </p:cNvSpPr>
              <p:nvPr/>
            </p:nvSpPr>
            <p:spPr bwMode="auto">
              <a:xfrm flipV="1">
                <a:off x="2988774"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2" name="Line 39"/>
              <p:cNvSpPr>
                <a:spLocks noChangeShapeType="1"/>
              </p:cNvSpPr>
              <p:nvPr/>
            </p:nvSpPr>
            <p:spPr bwMode="auto">
              <a:xfrm>
                <a:off x="3066771"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3" name="Line 40"/>
              <p:cNvSpPr>
                <a:spLocks noChangeShapeType="1"/>
              </p:cNvSpPr>
              <p:nvPr/>
            </p:nvSpPr>
            <p:spPr bwMode="auto">
              <a:xfrm flipV="1">
                <a:off x="3300761" y="2782888"/>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4" name="Line 41"/>
              <p:cNvSpPr>
                <a:spLocks noChangeShapeType="1"/>
              </p:cNvSpPr>
              <p:nvPr/>
            </p:nvSpPr>
            <p:spPr bwMode="auto">
              <a:xfrm flipV="1">
                <a:off x="5640665"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5" name="Line 42"/>
              <p:cNvSpPr>
                <a:spLocks noChangeShapeType="1"/>
              </p:cNvSpPr>
              <p:nvPr/>
            </p:nvSpPr>
            <p:spPr bwMode="auto">
              <a:xfrm flipH="1">
                <a:off x="5718661" y="2774950"/>
                <a:ext cx="0" cy="35083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6" name="Line 43"/>
              <p:cNvSpPr>
                <a:spLocks noChangeShapeType="1"/>
              </p:cNvSpPr>
              <p:nvPr/>
            </p:nvSpPr>
            <p:spPr bwMode="auto">
              <a:xfrm flipV="1">
                <a:off x="3657600"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7" name="Line 44"/>
              <p:cNvSpPr>
                <a:spLocks noChangeShapeType="1"/>
              </p:cNvSpPr>
              <p:nvPr/>
            </p:nvSpPr>
            <p:spPr bwMode="auto">
              <a:xfrm>
                <a:off x="3733800"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8" name="Line 45"/>
              <p:cNvSpPr>
                <a:spLocks noChangeShapeType="1"/>
              </p:cNvSpPr>
              <p:nvPr/>
            </p:nvSpPr>
            <p:spPr bwMode="auto">
              <a:xfrm flipV="1">
                <a:off x="3924735"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19" name="Line 46"/>
              <p:cNvSpPr>
                <a:spLocks noChangeShapeType="1"/>
              </p:cNvSpPr>
              <p:nvPr/>
            </p:nvSpPr>
            <p:spPr bwMode="auto">
              <a:xfrm>
                <a:off x="4002732"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0" name="Line 47"/>
              <p:cNvSpPr>
                <a:spLocks noChangeShapeType="1"/>
              </p:cNvSpPr>
              <p:nvPr/>
            </p:nvSpPr>
            <p:spPr bwMode="auto">
              <a:xfrm flipV="1">
                <a:off x="4470713" y="2741721"/>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1" name="Line 48"/>
              <p:cNvSpPr>
                <a:spLocks noChangeShapeType="1"/>
              </p:cNvSpPr>
              <p:nvPr/>
            </p:nvSpPr>
            <p:spPr bwMode="auto">
              <a:xfrm>
                <a:off x="4546913" y="2749659"/>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2" name="Line 49"/>
              <p:cNvSpPr>
                <a:spLocks noChangeShapeType="1"/>
              </p:cNvSpPr>
              <p:nvPr/>
            </p:nvSpPr>
            <p:spPr bwMode="auto">
              <a:xfrm flipV="1">
                <a:off x="5018487"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3" name="Line 50"/>
              <p:cNvSpPr>
                <a:spLocks noChangeShapeType="1"/>
              </p:cNvSpPr>
              <p:nvPr/>
            </p:nvSpPr>
            <p:spPr bwMode="auto">
              <a:xfrm>
                <a:off x="5094687" y="2752725"/>
                <a:ext cx="0" cy="32702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4" name="Line 51"/>
              <p:cNvSpPr>
                <a:spLocks noChangeShapeType="1"/>
              </p:cNvSpPr>
              <p:nvPr/>
            </p:nvSpPr>
            <p:spPr bwMode="auto">
              <a:xfrm flipV="1">
                <a:off x="5328678"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5" name="Line 52"/>
              <p:cNvSpPr>
                <a:spLocks noChangeShapeType="1"/>
              </p:cNvSpPr>
              <p:nvPr/>
            </p:nvSpPr>
            <p:spPr bwMode="auto">
              <a:xfrm>
                <a:off x="5404877" y="2774950"/>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9726" name="Line 53"/>
              <p:cNvSpPr>
                <a:spLocks noChangeShapeType="1"/>
              </p:cNvSpPr>
              <p:nvPr/>
            </p:nvSpPr>
            <p:spPr bwMode="auto">
              <a:xfrm>
                <a:off x="3564494" y="2669659"/>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7" name="Line 54"/>
              <p:cNvSpPr>
                <a:spLocks noChangeShapeType="1"/>
              </p:cNvSpPr>
              <p:nvPr/>
            </p:nvSpPr>
            <p:spPr bwMode="auto">
              <a:xfrm>
                <a:off x="5850494" y="2669659"/>
                <a:ext cx="0" cy="6096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8" name="Line 55"/>
              <p:cNvSpPr>
                <a:spLocks noChangeShapeType="1"/>
              </p:cNvSpPr>
              <p:nvPr/>
            </p:nvSpPr>
            <p:spPr bwMode="auto">
              <a:xfrm>
                <a:off x="3564494" y="2669659"/>
                <a:ext cx="228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729" name="Rectangle 58"/>
              <p:cNvSpPr>
                <a:spLocks noChangeArrowheads="1"/>
              </p:cNvSpPr>
              <p:nvPr/>
            </p:nvSpPr>
            <p:spPr bwMode="auto">
              <a:xfrm>
                <a:off x="7547263" y="2594992"/>
                <a:ext cx="144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dirty="0">
                    <a:solidFill>
                      <a:srgbClr val="FF0000"/>
                    </a:solidFill>
                  </a:rPr>
                  <a:t>d</a:t>
                </a:r>
                <a:r>
                  <a:rPr lang="en-US" altLang="zh-CN" sz="2800" baseline="30000" dirty="0">
                    <a:solidFill>
                      <a:srgbClr val="FF0000"/>
                    </a:solidFill>
                  </a:rPr>
                  <a:t>2</a:t>
                </a:r>
                <a:r>
                  <a:rPr lang="en-US" altLang="zh-CN" sz="2800" dirty="0">
                    <a:solidFill>
                      <a:srgbClr val="FF0000"/>
                    </a:solidFill>
                  </a:rPr>
                  <a:t>sp</a:t>
                </a:r>
                <a:r>
                  <a:rPr lang="en-US" altLang="zh-CN" sz="2800" baseline="30000" dirty="0">
                    <a:solidFill>
                      <a:srgbClr val="FF0000"/>
                    </a:solidFill>
                  </a:rPr>
                  <a:t>3</a:t>
                </a:r>
                <a:r>
                  <a:rPr lang="en-US" altLang="zh-CN" sz="2800" dirty="0">
                    <a:solidFill>
                      <a:srgbClr val="FF0000"/>
                    </a:solidFill>
                  </a:rPr>
                  <a:t> </a:t>
                </a:r>
              </a:p>
            </p:txBody>
          </p:sp>
          <p:sp>
            <p:nvSpPr>
              <p:cNvPr id="29730" name="Line 59"/>
              <p:cNvSpPr>
                <a:spLocks noChangeShapeType="1"/>
              </p:cNvSpPr>
              <p:nvPr/>
            </p:nvSpPr>
            <p:spPr bwMode="auto">
              <a:xfrm>
                <a:off x="3588655" y="3279259"/>
                <a:ext cx="2286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9704" name="Text Box 54"/>
            <p:cNvSpPr txBox="1">
              <a:spLocks noChangeArrowheads="1"/>
            </p:cNvSpPr>
            <p:nvPr/>
          </p:nvSpPr>
          <p:spPr bwMode="auto">
            <a:xfrm>
              <a:off x="2075" y="2069"/>
              <a:ext cx="3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3d</a:t>
              </a:r>
            </a:p>
          </p:txBody>
        </p:sp>
        <p:sp>
          <p:nvSpPr>
            <p:cNvPr id="29705" name="Text Box 55"/>
            <p:cNvSpPr txBox="1">
              <a:spLocks noChangeArrowheads="1"/>
            </p:cNvSpPr>
            <p:nvPr/>
          </p:nvSpPr>
          <p:spPr bwMode="auto">
            <a:xfrm>
              <a:off x="2757" y="2060"/>
              <a:ext cx="31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4s</a:t>
              </a:r>
            </a:p>
          </p:txBody>
        </p:sp>
        <p:sp>
          <p:nvSpPr>
            <p:cNvPr id="29706" name="Text Box 56"/>
            <p:cNvSpPr txBox="1">
              <a:spLocks noChangeArrowheads="1"/>
            </p:cNvSpPr>
            <p:nvPr/>
          </p:nvSpPr>
          <p:spPr bwMode="auto">
            <a:xfrm>
              <a:off x="3241" y="2060"/>
              <a:ext cx="3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ea typeface="黑体" pitchFamily="2" charset="-122"/>
                </a:rPr>
                <a:t>4p</a:t>
              </a:r>
            </a:p>
          </p:txBody>
        </p:sp>
        <p:sp>
          <p:nvSpPr>
            <p:cNvPr id="29707" name="Text Box 57"/>
            <p:cNvSpPr txBox="1">
              <a:spLocks noChangeArrowheads="1"/>
            </p:cNvSpPr>
            <p:nvPr/>
          </p:nvSpPr>
          <p:spPr bwMode="auto">
            <a:xfrm>
              <a:off x="4116" y="2074"/>
              <a:ext cx="348"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4d</a:t>
              </a:r>
            </a:p>
          </p:txBody>
        </p:sp>
      </p:grpSp>
      <p:sp>
        <p:nvSpPr>
          <p:cNvPr id="176188" name="Rectangle 60"/>
          <p:cNvSpPr>
            <a:spLocks noChangeArrowheads="1"/>
          </p:cNvSpPr>
          <p:nvPr/>
        </p:nvSpPr>
        <p:spPr bwMode="auto">
          <a:xfrm>
            <a:off x="288032" y="5229200"/>
            <a:ext cx="8892480" cy="153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nSpc>
                <a:spcPct val="120000"/>
              </a:lnSpc>
              <a:spcBef>
                <a:spcPct val="20000"/>
              </a:spcBef>
              <a:defRPr/>
            </a:pPr>
            <a:r>
              <a:rPr kumimoji="0" lang="zh-CN" altLang="en-US" sz="2000" b="0" dirty="0">
                <a:latin typeface="+mn-lt"/>
              </a:rPr>
              <a:t>像碳</a:t>
            </a:r>
            <a:r>
              <a:rPr kumimoji="0" lang="en-US" altLang="zh-CN" sz="2000" b="0" dirty="0">
                <a:latin typeface="+mn-lt"/>
              </a:rPr>
              <a:t>(</a:t>
            </a:r>
            <a:r>
              <a:rPr kumimoji="0" lang="zh-CN" altLang="en-US" sz="2000" b="0" dirty="0">
                <a:latin typeface="+mn-lt"/>
              </a:rPr>
              <a:t>如</a:t>
            </a:r>
            <a:r>
              <a:rPr kumimoji="0" lang="en-US" altLang="zh-CN" sz="2000" b="0" dirty="0">
                <a:latin typeface="+mn-lt"/>
              </a:rPr>
              <a:t>CN</a:t>
            </a:r>
            <a:r>
              <a:rPr kumimoji="0" lang="en-US" altLang="zh-CN" sz="2000" b="0" dirty="0">
                <a:latin typeface="+mn-lt"/>
                <a:sym typeface="Symbol" pitchFamily="18" charset="2"/>
              </a:rPr>
              <a:t></a:t>
            </a:r>
            <a:r>
              <a:rPr kumimoji="0" lang="zh-CN" altLang="en-US" sz="2000" b="0" dirty="0">
                <a:latin typeface="+mn-lt"/>
              </a:rPr>
              <a:t>配体以</a:t>
            </a:r>
            <a:r>
              <a:rPr kumimoji="0" lang="en-US" altLang="zh-CN" sz="2000" b="0" dirty="0">
                <a:latin typeface="+mn-lt"/>
              </a:rPr>
              <a:t>C</a:t>
            </a:r>
            <a:r>
              <a:rPr kumimoji="0" lang="zh-CN" altLang="en-US" sz="2000" b="0" dirty="0">
                <a:latin typeface="+mn-lt"/>
              </a:rPr>
              <a:t>配位</a:t>
            </a:r>
            <a:r>
              <a:rPr kumimoji="0" lang="en-US" altLang="zh-CN" sz="2000" b="0" dirty="0">
                <a:latin typeface="+mn-lt"/>
              </a:rPr>
              <a:t>)</a:t>
            </a:r>
            <a:r>
              <a:rPr kumimoji="0" lang="zh-CN" altLang="en-US" sz="2000" b="0" dirty="0">
                <a:latin typeface="+mn-lt"/>
              </a:rPr>
              <a:t>、氮</a:t>
            </a:r>
            <a:r>
              <a:rPr kumimoji="0" lang="en-US" altLang="zh-CN" sz="2000" b="0" dirty="0">
                <a:latin typeface="+mn-lt"/>
              </a:rPr>
              <a:t>(NO</a:t>
            </a:r>
            <a:r>
              <a:rPr kumimoji="0" lang="en-US" altLang="zh-CN" sz="2000" b="0" baseline="-25000" dirty="0">
                <a:latin typeface="+mn-lt"/>
              </a:rPr>
              <a:t>2</a:t>
            </a:r>
            <a:r>
              <a:rPr kumimoji="0" lang="en-US" altLang="zh-CN" sz="2000" b="0" baseline="30000" dirty="0">
                <a:latin typeface="+mn-lt"/>
                <a:sym typeface="Symbol" pitchFamily="18" charset="2"/>
              </a:rPr>
              <a:t></a:t>
            </a:r>
            <a:r>
              <a:rPr kumimoji="0" lang="zh-CN" altLang="en-US" sz="2000" b="0" dirty="0">
                <a:latin typeface="+mn-lt"/>
              </a:rPr>
              <a:t>配体以</a:t>
            </a:r>
            <a:r>
              <a:rPr kumimoji="0" lang="en-US" altLang="zh-CN" sz="2000" b="0" dirty="0">
                <a:latin typeface="+mn-lt"/>
              </a:rPr>
              <a:t>N</a:t>
            </a:r>
            <a:r>
              <a:rPr kumimoji="0" lang="zh-CN" altLang="en-US" sz="2000" b="0" dirty="0">
                <a:latin typeface="+mn-lt"/>
              </a:rPr>
              <a:t>配位</a:t>
            </a:r>
            <a:r>
              <a:rPr kumimoji="0" lang="en-US" altLang="zh-CN" sz="2000" b="0" dirty="0">
                <a:latin typeface="+mn-lt"/>
              </a:rPr>
              <a:t>)</a:t>
            </a:r>
            <a:r>
              <a:rPr kumimoji="0" lang="zh-CN" altLang="en-US" sz="2000" b="0" dirty="0">
                <a:latin typeface="+mn-lt"/>
              </a:rPr>
              <a:t>等配位体原子电负性较低，容易给出孤对电子，它们在接近中心离子时，对其内层</a:t>
            </a:r>
            <a:r>
              <a:rPr kumimoji="0" lang="en-US" altLang="zh-CN" sz="2000" b="0" i="1" dirty="0">
                <a:latin typeface="+mn-lt"/>
              </a:rPr>
              <a:t>d</a:t>
            </a:r>
            <a:r>
              <a:rPr kumimoji="0" lang="zh-CN" altLang="en-US" sz="2000" b="0" dirty="0">
                <a:latin typeface="+mn-lt"/>
              </a:rPr>
              <a:t>电子排布影响较大，使</a:t>
            </a:r>
            <a:r>
              <a:rPr kumimoji="0" lang="en-US" altLang="zh-CN" sz="2000" b="0" i="1" dirty="0">
                <a:latin typeface="+mn-lt"/>
              </a:rPr>
              <a:t>d</a:t>
            </a:r>
            <a:r>
              <a:rPr kumimoji="0" lang="zh-CN" altLang="en-US" sz="2000" b="0" dirty="0">
                <a:latin typeface="+mn-lt"/>
              </a:rPr>
              <a:t>电子发生重排，电子挤入少数轨道，故自旋平行的</a:t>
            </a:r>
            <a:r>
              <a:rPr kumimoji="0" lang="en-US" altLang="zh-CN" sz="2000" b="0" i="1" dirty="0">
                <a:latin typeface="+mn-lt"/>
              </a:rPr>
              <a:t>d</a:t>
            </a:r>
            <a:r>
              <a:rPr kumimoji="0" lang="zh-CN" altLang="en-US" sz="2000" b="0" dirty="0">
                <a:latin typeface="+mn-lt"/>
              </a:rPr>
              <a:t>电子数目减少，磁性降低，甚至变为反磁性物质。所以这类配合物又称为</a:t>
            </a:r>
            <a:r>
              <a:rPr kumimoji="0" lang="zh-CN" altLang="en-US" sz="2000" b="0" dirty="0">
                <a:solidFill>
                  <a:schemeClr val="accent2"/>
                </a:solidFill>
                <a:latin typeface="+mn-lt"/>
              </a:rPr>
              <a:t>低自旋配合物</a:t>
            </a:r>
            <a:r>
              <a:rPr kumimoji="0" lang="zh-CN" altLang="en-US" sz="2000" b="0" dirty="0">
                <a:latin typeface="+mn-lt"/>
              </a:rPr>
              <a:t>。</a:t>
            </a:r>
          </a:p>
        </p:txBody>
      </p:sp>
      <p:sp>
        <p:nvSpPr>
          <p:cNvPr id="35" name="矩形 3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0" name="Line 11"/>
          <p:cNvSpPr>
            <a:spLocks noChangeShapeType="1"/>
          </p:cNvSpPr>
          <p:nvPr/>
        </p:nvSpPr>
        <p:spPr bwMode="auto">
          <a:xfrm flipV="1">
            <a:off x="2190750" y="173362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1" name="Line 12"/>
          <p:cNvSpPr>
            <a:spLocks noChangeShapeType="1"/>
          </p:cNvSpPr>
          <p:nvPr/>
        </p:nvSpPr>
        <p:spPr bwMode="auto">
          <a:xfrm flipV="1">
            <a:off x="2713599" y="173362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2" name="Line 13"/>
          <p:cNvSpPr>
            <a:spLocks noChangeShapeType="1"/>
          </p:cNvSpPr>
          <p:nvPr/>
        </p:nvSpPr>
        <p:spPr bwMode="auto">
          <a:xfrm flipV="1">
            <a:off x="2449244" y="173362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3" name="Line 14"/>
          <p:cNvSpPr>
            <a:spLocks noChangeShapeType="1"/>
          </p:cNvSpPr>
          <p:nvPr/>
        </p:nvSpPr>
        <p:spPr bwMode="auto">
          <a:xfrm flipV="1">
            <a:off x="3219088" y="1721720"/>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4" name="Line 15"/>
          <p:cNvSpPr>
            <a:spLocks noChangeShapeType="1"/>
          </p:cNvSpPr>
          <p:nvPr/>
        </p:nvSpPr>
        <p:spPr bwMode="auto">
          <a:xfrm flipV="1">
            <a:off x="2979713" y="174156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5" name="Line 16"/>
          <p:cNvSpPr>
            <a:spLocks noChangeShapeType="1"/>
          </p:cNvSpPr>
          <p:nvPr/>
        </p:nvSpPr>
        <p:spPr bwMode="auto">
          <a:xfrm flipV="1">
            <a:off x="3650859" y="175680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6" name="Line 17"/>
          <p:cNvSpPr>
            <a:spLocks noChangeShapeType="1"/>
          </p:cNvSpPr>
          <p:nvPr/>
        </p:nvSpPr>
        <p:spPr bwMode="auto">
          <a:xfrm>
            <a:off x="3698338" y="180220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7" name="Line 18"/>
          <p:cNvSpPr>
            <a:spLocks noChangeShapeType="1"/>
          </p:cNvSpPr>
          <p:nvPr/>
        </p:nvSpPr>
        <p:spPr bwMode="auto">
          <a:xfrm flipV="1">
            <a:off x="4516902" y="177807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8" name="Line 19"/>
          <p:cNvSpPr>
            <a:spLocks noChangeShapeType="1"/>
          </p:cNvSpPr>
          <p:nvPr/>
        </p:nvSpPr>
        <p:spPr bwMode="auto">
          <a:xfrm>
            <a:off x="4587240" y="181776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39" name="Line 20"/>
          <p:cNvSpPr>
            <a:spLocks noChangeShapeType="1"/>
          </p:cNvSpPr>
          <p:nvPr/>
        </p:nvSpPr>
        <p:spPr bwMode="auto">
          <a:xfrm flipV="1">
            <a:off x="4816133" y="177807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0" name="Line 21"/>
          <p:cNvSpPr>
            <a:spLocks noChangeShapeType="1"/>
          </p:cNvSpPr>
          <p:nvPr/>
        </p:nvSpPr>
        <p:spPr bwMode="auto">
          <a:xfrm>
            <a:off x="4886472" y="181776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1" name="Line 22"/>
          <p:cNvSpPr>
            <a:spLocks noChangeShapeType="1"/>
          </p:cNvSpPr>
          <p:nvPr/>
        </p:nvSpPr>
        <p:spPr bwMode="auto">
          <a:xfrm flipV="1">
            <a:off x="5074627" y="177807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2" name="Line 23"/>
          <p:cNvSpPr>
            <a:spLocks noChangeShapeType="1"/>
          </p:cNvSpPr>
          <p:nvPr/>
        </p:nvSpPr>
        <p:spPr bwMode="auto">
          <a:xfrm>
            <a:off x="5144965" y="181776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3" name="Line 24"/>
          <p:cNvSpPr>
            <a:spLocks noChangeShapeType="1"/>
          </p:cNvSpPr>
          <p:nvPr/>
        </p:nvSpPr>
        <p:spPr bwMode="auto">
          <a:xfrm flipV="1">
            <a:off x="3996690" y="180220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4" name="Line 25"/>
          <p:cNvSpPr>
            <a:spLocks noChangeShapeType="1"/>
          </p:cNvSpPr>
          <p:nvPr/>
        </p:nvSpPr>
        <p:spPr bwMode="auto">
          <a:xfrm>
            <a:off x="4067029" y="180220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5" name="Line 26"/>
          <p:cNvSpPr>
            <a:spLocks noChangeShapeType="1"/>
          </p:cNvSpPr>
          <p:nvPr/>
        </p:nvSpPr>
        <p:spPr bwMode="auto">
          <a:xfrm>
            <a:off x="4339004" y="1817763"/>
            <a:ext cx="0" cy="29686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6" name="Line 27"/>
          <p:cNvSpPr>
            <a:spLocks noChangeShapeType="1"/>
          </p:cNvSpPr>
          <p:nvPr/>
        </p:nvSpPr>
        <p:spPr bwMode="auto">
          <a:xfrm flipV="1">
            <a:off x="4268665" y="1809826"/>
            <a:ext cx="0" cy="29686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0747" name="Line 28"/>
          <p:cNvSpPr>
            <a:spLocks noChangeShapeType="1"/>
          </p:cNvSpPr>
          <p:nvPr/>
        </p:nvSpPr>
        <p:spPr bwMode="auto">
          <a:xfrm>
            <a:off x="3456842" y="2259087"/>
            <a:ext cx="182880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8" name="Line 29"/>
          <p:cNvSpPr>
            <a:spLocks noChangeShapeType="1"/>
          </p:cNvSpPr>
          <p:nvPr/>
        </p:nvSpPr>
        <p:spPr bwMode="auto">
          <a:xfrm>
            <a:off x="3456842" y="1649488"/>
            <a:ext cx="0" cy="60959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49" name="Line 30"/>
          <p:cNvSpPr>
            <a:spLocks noChangeShapeType="1"/>
          </p:cNvSpPr>
          <p:nvPr/>
        </p:nvSpPr>
        <p:spPr bwMode="auto">
          <a:xfrm>
            <a:off x="5285642" y="1657426"/>
            <a:ext cx="0" cy="60166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0" name="Rectangle 31"/>
          <p:cNvSpPr>
            <a:spLocks noChangeArrowheads="1"/>
          </p:cNvSpPr>
          <p:nvPr/>
        </p:nvSpPr>
        <p:spPr bwMode="auto">
          <a:xfrm>
            <a:off x="783981" y="1721720"/>
            <a:ext cx="7666892" cy="5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800" dirty="0">
                <a:solidFill>
                  <a:schemeClr val="tx1"/>
                </a:solidFill>
              </a:rPr>
              <a:t>[FeF</a:t>
            </a:r>
            <a:r>
              <a:rPr lang="en-US" altLang="zh-CN" sz="2800" baseline="-30000" dirty="0">
                <a:solidFill>
                  <a:schemeClr val="tx1"/>
                </a:solidFill>
              </a:rPr>
              <a:t>6</a:t>
            </a:r>
            <a:r>
              <a:rPr lang="en-US" altLang="zh-CN" sz="2800" dirty="0">
                <a:solidFill>
                  <a:schemeClr val="tx1"/>
                </a:solidFill>
              </a:rPr>
              <a:t>]</a:t>
            </a:r>
            <a:r>
              <a:rPr lang="en-US" altLang="zh-CN" sz="2800" baseline="30000" dirty="0">
                <a:solidFill>
                  <a:schemeClr val="tx1"/>
                </a:solidFill>
              </a:rPr>
              <a:t>3 </a:t>
            </a:r>
            <a:r>
              <a:rPr lang="en-US" altLang="zh-CN" sz="2800" dirty="0">
                <a:solidFill>
                  <a:schemeClr val="tx1"/>
                </a:solidFill>
              </a:rPr>
              <a:t> </a:t>
            </a:r>
            <a:r>
              <a:rPr lang="en-US" altLang="zh-CN" sz="2800" dirty="0">
                <a:solidFill>
                  <a:schemeClr val="tx1"/>
                </a:solidFill>
                <a:sym typeface="Symbol" pitchFamily="18" charset="2"/>
              </a:rPr>
              <a:t>_ _ _ _ _   _  _ _ _ _ _ _ _ _</a:t>
            </a:r>
          </a:p>
        </p:txBody>
      </p:sp>
      <p:sp>
        <p:nvSpPr>
          <p:cNvPr id="30751" name="Line 33"/>
          <p:cNvSpPr>
            <a:spLocks noChangeShapeType="1"/>
          </p:cNvSpPr>
          <p:nvPr/>
        </p:nvSpPr>
        <p:spPr bwMode="auto">
          <a:xfrm>
            <a:off x="3456842" y="1657426"/>
            <a:ext cx="1828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752" name="Rectangle 57"/>
          <p:cNvSpPr>
            <a:spLocks noChangeArrowheads="1"/>
          </p:cNvSpPr>
          <p:nvPr/>
        </p:nvSpPr>
        <p:spPr bwMode="auto">
          <a:xfrm>
            <a:off x="6903427" y="1657426"/>
            <a:ext cx="1266092" cy="519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800">
                <a:solidFill>
                  <a:srgbClr val="FF0000"/>
                </a:solidFill>
              </a:rPr>
              <a:t>sp</a:t>
            </a:r>
            <a:r>
              <a:rPr lang="en-US" altLang="zh-CN" sz="2800" baseline="30000">
                <a:solidFill>
                  <a:srgbClr val="FF0000"/>
                </a:solidFill>
              </a:rPr>
              <a:t>3</a:t>
            </a:r>
            <a:r>
              <a:rPr lang="en-US" altLang="zh-CN" sz="2800">
                <a:solidFill>
                  <a:srgbClr val="FF0000"/>
                </a:solidFill>
              </a:rPr>
              <a:t>d</a:t>
            </a:r>
            <a:r>
              <a:rPr lang="en-US" altLang="zh-CN" sz="2800" baseline="30000">
                <a:solidFill>
                  <a:srgbClr val="FF0000"/>
                </a:solidFill>
              </a:rPr>
              <a:t>2</a:t>
            </a:r>
            <a:r>
              <a:rPr lang="en-US" altLang="zh-CN" sz="2800">
                <a:solidFill>
                  <a:srgbClr val="FF0000"/>
                </a:solidFill>
              </a:rPr>
              <a:t> </a:t>
            </a:r>
          </a:p>
        </p:txBody>
      </p:sp>
      <p:sp>
        <p:nvSpPr>
          <p:cNvPr id="30726" name="Text Box 28"/>
          <p:cNvSpPr txBox="1">
            <a:spLocks noChangeArrowheads="1"/>
          </p:cNvSpPr>
          <p:nvPr/>
        </p:nvSpPr>
        <p:spPr bwMode="auto">
          <a:xfrm>
            <a:off x="2445727" y="2167012"/>
            <a:ext cx="509954"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3d</a:t>
            </a:r>
          </a:p>
        </p:txBody>
      </p:sp>
      <p:sp>
        <p:nvSpPr>
          <p:cNvPr id="30727" name="Text Box 29"/>
          <p:cNvSpPr txBox="1">
            <a:spLocks noChangeArrowheads="1"/>
          </p:cNvSpPr>
          <p:nvPr/>
        </p:nvSpPr>
        <p:spPr bwMode="auto">
          <a:xfrm>
            <a:off x="3445119" y="2152725"/>
            <a:ext cx="458665"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4s</a:t>
            </a:r>
          </a:p>
        </p:txBody>
      </p:sp>
      <p:sp>
        <p:nvSpPr>
          <p:cNvPr id="30728" name="Text Box 30"/>
          <p:cNvSpPr txBox="1">
            <a:spLocks noChangeArrowheads="1"/>
          </p:cNvSpPr>
          <p:nvPr/>
        </p:nvSpPr>
        <p:spPr bwMode="auto">
          <a:xfrm>
            <a:off x="4081096" y="2152725"/>
            <a:ext cx="509954"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4p</a:t>
            </a:r>
          </a:p>
        </p:txBody>
      </p:sp>
      <p:sp>
        <p:nvSpPr>
          <p:cNvPr id="30729" name="Text Box 31"/>
          <p:cNvSpPr txBox="1">
            <a:spLocks noChangeArrowheads="1"/>
          </p:cNvSpPr>
          <p:nvPr/>
        </p:nvSpPr>
        <p:spPr bwMode="auto">
          <a:xfrm>
            <a:off x="5190392" y="2174950"/>
            <a:ext cx="509954"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ea typeface="黑体" pitchFamily="2" charset="-122"/>
              </a:rPr>
              <a:t>4d</a:t>
            </a:r>
          </a:p>
        </p:txBody>
      </p:sp>
      <p:sp>
        <p:nvSpPr>
          <p:cNvPr id="30723" name="Rectangle 33"/>
          <p:cNvSpPr>
            <a:spLocks noChangeArrowheads="1"/>
          </p:cNvSpPr>
          <p:nvPr/>
        </p:nvSpPr>
        <p:spPr bwMode="auto">
          <a:xfrm>
            <a:off x="395536" y="2701145"/>
            <a:ext cx="7992888" cy="2096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10000"/>
              </a:lnSpc>
              <a:spcBef>
                <a:spcPct val="0"/>
              </a:spcBef>
              <a:buFontTx/>
              <a:buNone/>
            </a:pPr>
            <a:r>
              <a:rPr kumimoji="0" lang="zh-CN" altLang="en-US" sz="2000" b="0" dirty="0">
                <a:solidFill>
                  <a:schemeClr val="tx1"/>
                </a:solidFill>
                <a:ea typeface="黑体" pitchFamily="2" charset="-122"/>
              </a:rPr>
              <a:t>外轨型配合物</a:t>
            </a:r>
          </a:p>
          <a:p>
            <a:pPr lvl="1" eaLnBrk="1" hangingPunct="1">
              <a:lnSpc>
                <a:spcPct val="110000"/>
              </a:lnSpc>
              <a:spcBef>
                <a:spcPct val="0"/>
              </a:spcBef>
              <a:buFontTx/>
              <a:buNone/>
            </a:pPr>
            <a:r>
              <a:rPr kumimoji="0" lang="zh-CN" altLang="en-US" sz="2000" b="0" dirty="0">
                <a:solidFill>
                  <a:srgbClr val="0000CC"/>
                </a:solidFill>
                <a:ea typeface="黑体" pitchFamily="2" charset="-122"/>
              </a:rPr>
              <a:t>用</a:t>
            </a:r>
            <a:r>
              <a:rPr kumimoji="0" lang="en-US" altLang="zh-CN" sz="2000" b="0" dirty="0">
                <a:solidFill>
                  <a:srgbClr val="0000CC"/>
                </a:solidFill>
                <a:ea typeface="黑体" pitchFamily="2" charset="-122"/>
              </a:rPr>
              <a:t>ns, np</a:t>
            </a:r>
            <a:r>
              <a:rPr kumimoji="0" lang="zh-CN" altLang="en-US" sz="2000" b="0" dirty="0">
                <a:solidFill>
                  <a:srgbClr val="0000CC"/>
                </a:solidFill>
                <a:ea typeface="黑体" pitchFamily="2" charset="-122"/>
              </a:rPr>
              <a:t>或</a:t>
            </a:r>
            <a:r>
              <a:rPr kumimoji="0" lang="en-US" altLang="zh-CN" sz="2000" b="0" dirty="0">
                <a:solidFill>
                  <a:srgbClr val="0000CC"/>
                </a:solidFill>
                <a:ea typeface="黑体" pitchFamily="2" charset="-122"/>
              </a:rPr>
              <a:t>ns, np, </a:t>
            </a:r>
            <a:r>
              <a:rPr kumimoji="0" lang="en-US" altLang="zh-CN" sz="2000" b="0" dirty="0" err="1">
                <a:solidFill>
                  <a:srgbClr val="0000CC"/>
                </a:solidFill>
                <a:ea typeface="黑体" pitchFamily="2" charset="-122"/>
              </a:rPr>
              <a:t>nd</a:t>
            </a:r>
            <a:r>
              <a:rPr kumimoji="0" lang="zh-CN" altLang="en-US" sz="2000" b="0" dirty="0">
                <a:solidFill>
                  <a:srgbClr val="0000CC"/>
                </a:solidFill>
                <a:ea typeface="黑体" pitchFamily="2" charset="-122"/>
              </a:rPr>
              <a:t>组成杂化轨道</a:t>
            </a:r>
          </a:p>
          <a:p>
            <a:pPr lvl="1" eaLnBrk="1" hangingPunct="1">
              <a:lnSpc>
                <a:spcPct val="110000"/>
              </a:lnSpc>
              <a:spcBef>
                <a:spcPct val="0"/>
              </a:spcBef>
              <a:buFontTx/>
              <a:buNone/>
            </a:pPr>
            <a:r>
              <a:rPr kumimoji="0" lang="zh-CN" altLang="en-US" sz="2000" b="0" dirty="0">
                <a:solidFill>
                  <a:schemeClr val="tx1"/>
                </a:solidFill>
                <a:ea typeface="黑体" pitchFamily="2" charset="-122"/>
              </a:rPr>
              <a:t>中心离子的</a:t>
            </a:r>
            <a:r>
              <a:rPr kumimoji="0" lang="zh-CN" altLang="en-US" sz="2000" b="0" dirty="0">
                <a:solidFill>
                  <a:srgbClr val="0000CC"/>
                </a:solidFill>
                <a:ea typeface="黑体" pitchFamily="2" charset="-122"/>
              </a:rPr>
              <a:t>电子构型不变</a:t>
            </a:r>
            <a:r>
              <a:rPr kumimoji="0" lang="zh-CN" altLang="en-US" sz="2000" b="0" dirty="0">
                <a:solidFill>
                  <a:schemeClr val="tx1"/>
                </a:solidFill>
                <a:ea typeface="黑体" pitchFamily="2" charset="-122"/>
              </a:rPr>
              <a:t>，电子</a:t>
            </a:r>
            <a:r>
              <a:rPr kumimoji="0" lang="zh-CN" altLang="en-US" sz="2000" b="0" dirty="0">
                <a:solidFill>
                  <a:srgbClr val="0000CC"/>
                </a:solidFill>
                <a:ea typeface="黑体" pitchFamily="2" charset="-122"/>
              </a:rPr>
              <a:t>进入外层轨道</a:t>
            </a:r>
          </a:p>
          <a:p>
            <a:pPr lvl="1" eaLnBrk="1" hangingPunct="1">
              <a:lnSpc>
                <a:spcPct val="110000"/>
              </a:lnSpc>
              <a:spcBef>
                <a:spcPct val="0"/>
              </a:spcBef>
              <a:buFontTx/>
              <a:buNone/>
            </a:pPr>
            <a:r>
              <a:rPr kumimoji="0" lang="zh-CN" altLang="en-US" sz="2000" b="0" dirty="0">
                <a:solidFill>
                  <a:schemeClr val="tx1"/>
                </a:solidFill>
                <a:ea typeface="黑体" pitchFamily="2" charset="-122"/>
              </a:rPr>
              <a:t>属于</a:t>
            </a:r>
            <a:r>
              <a:rPr kumimoji="0" lang="zh-CN" altLang="en-US" sz="2000" b="0" dirty="0">
                <a:solidFill>
                  <a:srgbClr val="0000CC"/>
                </a:solidFill>
                <a:ea typeface="黑体" pitchFamily="2" charset="-122"/>
              </a:rPr>
              <a:t>电价配合物，高自旋</a:t>
            </a:r>
            <a:br>
              <a:rPr kumimoji="0" lang="zh-CN" altLang="en-US" sz="2000" b="0" dirty="0">
                <a:solidFill>
                  <a:srgbClr val="0000CC"/>
                </a:solidFill>
                <a:ea typeface="黑体" pitchFamily="2" charset="-122"/>
              </a:rPr>
            </a:br>
            <a:r>
              <a:rPr kumimoji="0" lang="zh-CN" altLang="en-US" sz="2000" b="0" dirty="0">
                <a:solidFill>
                  <a:srgbClr val="0000CC"/>
                </a:solidFill>
                <a:ea typeface="黑体" pitchFamily="2" charset="-122"/>
              </a:rPr>
              <a:t>键能小，不稳定，在水中易离解，</a:t>
            </a:r>
            <a:br>
              <a:rPr kumimoji="0" lang="zh-CN" altLang="en-US" sz="2000" b="0" dirty="0">
                <a:solidFill>
                  <a:srgbClr val="0000CC"/>
                </a:solidFill>
                <a:ea typeface="黑体" pitchFamily="2" charset="-122"/>
              </a:rPr>
            </a:br>
            <a:r>
              <a:rPr kumimoji="0" lang="zh-CN" altLang="en-US" sz="2000" b="0" dirty="0">
                <a:solidFill>
                  <a:srgbClr val="FF0000"/>
                </a:solidFill>
                <a:ea typeface="黑体" pitchFamily="2" charset="-122"/>
              </a:rPr>
              <a:t>具有顺磁性</a:t>
            </a:r>
          </a:p>
        </p:txBody>
      </p:sp>
      <p:sp>
        <p:nvSpPr>
          <p:cNvPr id="177186" name="Rectangle 34"/>
          <p:cNvSpPr>
            <a:spLocks noChangeArrowheads="1"/>
          </p:cNvSpPr>
          <p:nvPr/>
        </p:nvSpPr>
        <p:spPr bwMode="auto">
          <a:xfrm>
            <a:off x="179512" y="5085184"/>
            <a:ext cx="8801181" cy="156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nSpc>
                <a:spcPct val="120000"/>
              </a:lnSpc>
              <a:spcBef>
                <a:spcPct val="30000"/>
              </a:spcBef>
              <a:defRPr/>
            </a:pPr>
            <a:r>
              <a:rPr kumimoji="0" lang="zh-CN" altLang="en-US" sz="2000" b="0" dirty="0"/>
              <a:t>像卤素、氧</a:t>
            </a:r>
            <a:r>
              <a:rPr kumimoji="0" lang="en-US" altLang="zh-CN" sz="2000" b="0" dirty="0"/>
              <a:t>(</a:t>
            </a:r>
            <a:r>
              <a:rPr kumimoji="0" lang="zh-CN" altLang="en-US" sz="2000" b="0" dirty="0"/>
              <a:t>如</a:t>
            </a:r>
            <a:r>
              <a:rPr kumimoji="0" lang="en-US" altLang="zh-CN" sz="2000" b="0" dirty="0"/>
              <a:t>H</a:t>
            </a:r>
            <a:r>
              <a:rPr kumimoji="0" lang="en-US" altLang="zh-CN" sz="2000" b="0" baseline="-25000" dirty="0"/>
              <a:t>2</a:t>
            </a:r>
            <a:r>
              <a:rPr kumimoji="0" lang="en-US" altLang="zh-CN" sz="2000" b="0" dirty="0"/>
              <a:t>O</a:t>
            </a:r>
            <a:r>
              <a:rPr kumimoji="0" lang="zh-CN" altLang="en-US" sz="2000" b="0" dirty="0"/>
              <a:t>配位体</a:t>
            </a:r>
            <a:r>
              <a:rPr kumimoji="0" lang="en-US" altLang="zh-CN" sz="2000" b="0" dirty="0"/>
              <a:t>)</a:t>
            </a:r>
            <a:r>
              <a:rPr kumimoji="0" lang="zh-CN" altLang="en-US" sz="2000" b="0" dirty="0"/>
              <a:t>等配位原子电负性较高，不易给出孤对电子，它们倾向于占据中心离子的外轨，而对其内层电子排布几乎无影响，故内层</a:t>
            </a:r>
            <a:r>
              <a:rPr kumimoji="0" lang="en-US" altLang="zh-CN" sz="2000" b="0" i="1" dirty="0"/>
              <a:t>d</a:t>
            </a:r>
            <a:r>
              <a:rPr kumimoji="0" lang="zh-CN" altLang="en-US" sz="2000" b="0" dirty="0"/>
              <a:t>电子尽可能分占每个</a:t>
            </a:r>
            <a:r>
              <a:rPr kumimoji="0" lang="en-US" altLang="zh-CN" sz="2000" b="0" dirty="0"/>
              <a:t>3</a:t>
            </a:r>
            <a:r>
              <a:rPr kumimoji="0" lang="en-US" altLang="zh-CN" sz="2000" b="0" i="1" dirty="0"/>
              <a:t>d</a:t>
            </a:r>
            <a:r>
              <a:rPr kumimoji="0" lang="zh-CN" altLang="en-US" sz="2000" b="0" dirty="0"/>
              <a:t>轨道而自旋平行，因此未成对电子数较高，所以又被称为</a:t>
            </a:r>
            <a:r>
              <a:rPr kumimoji="0" lang="zh-CN" altLang="en-US" sz="2000" b="0" dirty="0">
                <a:solidFill>
                  <a:schemeClr val="accent2"/>
                </a:solidFill>
              </a:rPr>
              <a:t>高自旋型配合物</a:t>
            </a:r>
            <a:r>
              <a:rPr kumimoji="0" lang="zh-CN" altLang="en-US" sz="2000" b="0" dirty="0"/>
              <a:t>。常具有顺磁性，未成对电子数目越多，顺磁磁矩越高。</a:t>
            </a:r>
          </a:p>
        </p:txBody>
      </p:sp>
      <p:sp>
        <p:nvSpPr>
          <p:cNvPr id="33" name="Rectangle 2"/>
          <p:cNvSpPr txBox="1">
            <a:spLocks noChangeArrowheads="1"/>
          </p:cNvSpPr>
          <p:nvPr/>
        </p:nvSpPr>
        <p:spPr>
          <a:xfrm>
            <a:off x="1913793" y="188640"/>
            <a:ext cx="5215304" cy="722313"/>
          </a:xfrm>
          <a:prstGeom prst="rect">
            <a:avLst/>
          </a:prstGeom>
        </p:spPr>
        <p:txBody>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pPr eaLnBrk="1" hangingPunct="1"/>
            <a:r>
              <a:rPr lang="en-US" altLang="zh-CN" sz="3200" kern="0">
                <a:solidFill>
                  <a:srgbClr val="CC0000"/>
                </a:solidFill>
                <a:latin typeface="Arial" charset="0"/>
              </a:rPr>
              <a:t>2.  </a:t>
            </a:r>
            <a:r>
              <a:rPr lang="zh-CN" altLang="en-US" sz="3200" kern="0">
                <a:solidFill>
                  <a:srgbClr val="CC0000"/>
                </a:solidFill>
                <a:latin typeface="Arial" charset="0"/>
              </a:rPr>
              <a:t>磁矩</a:t>
            </a:r>
            <a:endParaRPr lang="zh-CN" altLang="en-US" sz="3200" kern="0" dirty="0">
              <a:solidFill>
                <a:srgbClr val="CC0000"/>
              </a:solidFill>
              <a:latin typeface="Arial" charset="0"/>
            </a:endParaRPr>
          </a:p>
        </p:txBody>
      </p:sp>
      <p:sp>
        <p:nvSpPr>
          <p:cNvPr id="34" name="矩形 3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ChangeArrowheads="1"/>
          </p:cNvSpPr>
          <p:nvPr/>
        </p:nvSpPr>
        <p:spPr bwMode="auto">
          <a:xfrm>
            <a:off x="3425960" y="188640"/>
            <a:ext cx="2658208"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dirty="0">
                <a:solidFill>
                  <a:srgbClr val="CC0000"/>
                </a:solidFill>
                <a:ea typeface="黑体" pitchFamily="2" charset="-122"/>
              </a:rPr>
              <a:t>3.  </a:t>
            </a:r>
            <a:r>
              <a:rPr lang="zh-CN" altLang="en-US" dirty="0">
                <a:solidFill>
                  <a:srgbClr val="CC0000"/>
                </a:solidFill>
                <a:ea typeface="黑体" pitchFamily="2" charset="-122"/>
              </a:rPr>
              <a:t>反应活性</a:t>
            </a:r>
          </a:p>
        </p:txBody>
      </p:sp>
      <p:pic>
        <p:nvPicPr>
          <p:cNvPr id="31747" name="Picture 5"/>
          <p:cNvPicPr preferRelativeResize="0">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9" y="1052514"/>
            <a:ext cx="8440615" cy="2168525"/>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Text Box 10"/>
          <p:cNvSpPr txBox="1">
            <a:spLocks noChangeArrowheads="1"/>
          </p:cNvSpPr>
          <p:nvPr/>
        </p:nvSpPr>
        <p:spPr bwMode="auto">
          <a:xfrm>
            <a:off x="1440474" y="5924550"/>
            <a:ext cx="6478055" cy="461665"/>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accent2"/>
                </a:solidFill>
                <a:latin typeface="Arial" charset="0"/>
                <a:ea typeface="黑体" pitchFamily="2" charset="-122"/>
              </a:rPr>
              <a:t>结论： </a:t>
            </a:r>
            <a:r>
              <a:rPr lang="en-US" altLang="zh-CN" sz="2400">
                <a:solidFill>
                  <a:schemeClr val="accent2"/>
                </a:solidFill>
                <a:latin typeface="Arial" charset="0"/>
                <a:ea typeface="黑体" pitchFamily="2" charset="-122"/>
              </a:rPr>
              <a:t>Co(CN)</a:t>
            </a:r>
            <a:r>
              <a:rPr lang="en-US" altLang="zh-CN" sz="2400" baseline="-25000">
                <a:solidFill>
                  <a:schemeClr val="accent2"/>
                </a:solidFill>
                <a:latin typeface="Arial" charset="0"/>
                <a:ea typeface="黑体" pitchFamily="2" charset="-122"/>
              </a:rPr>
              <a:t>6</a:t>
            </a:r>
            <a:r>
              <a:rPr lang="en-US" altLang="zh-CN" sz="2400" baseline="30000">
                <a:solidFill>
                  <a:schemeClr val="accent2"/>
                </a:solidFill>
                <a:latin typeface="Arial" charset="0"/>
                <a:ea typeface="黑体" pitchFamily="2" charset="-122"/>
              </a:rPr>
              <a:t>4–</a:t>
            </a:r>
            <a:r>
              <a:rPr lang="zh-CN" altLang="en-US" sz="2400">
                <a:solidFill>
                  <a:schemeClr val="accent2"/>
                </a:solidFill>
                <a:latin typeface="Arial" charset="0"/>
                <a:ea typeface="黑体" pitchFamily="2" charset="-122"/>
              </a:rPr>
              <a:t>不稳定，易被氧化</a:t>
            </a:r>
            <a:r>
              <a:rPr lang="en-US" altLang="zh-CN" sz="2400">
                <a:solidFill>
                  <a:schemeClr val="accent2"/>
                </a:solidFill>
                <a:latin typeface="Arial" charset="0"/>
                <a:ea typeface="黑体" pitchFamily="2" charset="-122"/>
              </a:rPr>
              <a:t>Co(CN)</a:t>
            </a:r>
            <a:r>
              <a:rPr lang="en-US" altLang="zh-CN" sz="2400" baseline="-25000">
                <a:solidFill>
                  <a:schemeClr val="accent2"/>
                </a:solidFill>
                <a:latin typeface="Arial" charset="0"/>
                <a:ea typeface="黑体" pitchFamily="2" charset="-122"/>
              </a:rPr>
              <a:t>6</a:t>
            </a:r>
            <a:r>
              <a:rPr lang="en-US" altLang="zh-CN" sz="2400" baseline="30000">
                <a:solidFill>
                  <a:schemeClr val="accent2"/>
                </a:solidFill>
                <a:latin typeface="Arial" charset="0"/>
                <a:ea typeface="黑体" pitchFamily="2" charset="-122"/>
              </a:rPr>
              <a:t>3–</a:t>
            </a:r>
            <a:endParaRPr lang="zh-CN" altLang="en-US" sz="2400">
              <a:solidFill>
                <a:schemeClr val="accent2"/>
              </a:solidFill>
              <a:latin typeface="Arial" charset="0"/>
              <a:ea typeface="黑体" pitchFamily="2" charset="-122"/>
            </a:endParaRPr>
          </a:p>
        </p:txBody>
      </p:sp>
      <p:sp>
        <p:nvSpPr>
          <p:cNvPr id="31749" name="Rectangle 19"/>
          <p:cNvSpPr>
            <a:spLocks noChangeArrowheads="1"/>
          </p:cNvSpPr>
          <p:nvPr/>
        </p:nvSpPr>
        <p:spPr bwMode="auto">
          <a:xfrm>
            <a:off x="559777" y="1196975"/>
            <a:ext cx="148948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ea typeface="黑体" pitchFamily="2" charset="-122"/>
              </a:rPr>
              <a:t>Co</a:t>
            </a:r>
            <a:r>
              <a:rPr lang="en-US" altLang="zh-CN" sz="2400" baseline="30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 3</a:t>
            </a:r>
            <a:r>
              <a:rPr lang="en-US" altLang="zh-CN" sz="2400" i="1">
                <a:solidFill>
                  <a:schemeClr val="tx1"/>
                </a:solidFill>
                <a:latin typeface="Arial" charset="0"/>
                <a:ea typeface="黑体" pitchFamily="2" charset="-122"/>
              </a:rPr>
              <a:t>d</a:t>
            </a:r>
            <a:r>
              <a:rPr lang="en-US" altLang="zh-CN" sz="2400" baseline="30000">
                <a:solidFill>
                  <a:schemeClr val="tx1"/>
                </a:solidFill>
                <a:latin typeface="Arial" charset="0"/>
                <a:ea typeface="黑体" pitchFamily="2" charset="-122"/>
              </a:rPr>
              <a:t>7</a:t>
            </a:r>
            <a:endParaRPr lang="zh-CN" altLang="en-US" sz="2400" baseline="30000">
              <a:solidFill>
                <a:schemeClr val="tx1"/>
              </a:solidFill>
              <a:latin typeface="Arial" charset="0"/>
              <a:ea typeface="黑体" pitchFamily="2" charset="-122"/>
            </a:endParaRPr>
          </a:p>
        </p:txBody>
      </p:sp>
      <p:grpSp>
        <p:nvGrpSpPr>
          <p:cNvPr id="31750" name="Group 96"/>
          <p:cNvGrpSpPr>
            <a:grpSpLocks/>
          </p:cNvGrpSpPr>
          <p:nvPr/>
        </p:nvGrpSpPr>
        <p:grpSpPr bwMode="auto">
          <a:xfrm>
            <a:off x="445477" y="3573463"/>
            <a:ext cx="8446477" cy="2112962"/>
            <a:chOff x="172" y="2190"/>
            <a:chExt cx="5764" cy="1331"/>
          </a:xfrm>
        </p:grpSpPr>
        <p:pic>
          <p:nvPicPr>
            <p:cNvPr id="31752"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2" y="2190"/>
              <a:ext cx="5760" cy="1331"/>
            </a:xfrm>
            <a:prstGeom prst="rect">
              <a:avLst/>
            </a:prstGeom>
            <a:solidFill>
              <a:srgbClr val="00CCFF"/>
            </a:solidFill>
            <a:ln>
              <a:noFill/>
            </a:ln>
            <a:effectLst/>
            <a:extLst>
              <a:ext uri="{91240B29-F687-4F45-9708-019B960494DF}">
                <a14:hiddenLine xmlns:a14="http://schemas.microsoft.com/office/drawing/2010/main" w="9525">
                  <a:solidFill>
                    <a:srgbClr val="00CC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53" name="Picture 2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6" y="2212"/>
              <a:ext cx="1480" cy="583"/>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751" name="Text Box 6"/>
          <p:cNvSpPr txBox="1">
            <a:spLocks noChangeArrowheads="1"/>
          </p:cNvSpPr>
          <p:nvPr/>
        </p:nvSpPr>
        <p:spPr bwMode="auto">
          <a:xfrm>
            <a:off x="583223" y="4987925"/>
            <a:ext cx="1994389" cy="457200"/>
          </a:xfrm>
          <a:prstGeom prst="rect">
            <a:avLst/>
          </a:prstGeom>
          <a:noFill/>
          <a:ln>
            <a:noFill/>
          </a:ln>
          <a:effectLst/>
          <a:extLst>
            <a:ext uri="{909E8E84-426E-40DD-AFC4-6F175D3DCCD1}">
              <a14:hiddenFill xmlns:a14="http://schemas.microsoft.com/office/drawing/2010/main">
                <a:solidFill>
                  <a:srgbClr val="FF99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rPr>
              <a:t>Co(CN)</a:t>
            </a:r>
            <a:r>
              <a:rPr lang="en-US" altLang="zh-CN" sz="2400" baseline="-25000">
                <a:solidFill>
                  <a:schemeClr val="tx1"/>
                </a:solidFill>
                <a:latin typeface="Arial" charset="0"/>
              </a:rPr>
              <a:t>6</a:t>
            </a:r>
            <a:r>
              <a:rPr lang="en-US" altLang="zh-CN" sz="2400" baseline="30000">
                <a:solidFill>
                  <a:schemeClr val="tx1"/>
                </a:solidFill>
                <a:latin typeface="Arial" charset="0"/>
              </a:rPr>
              <a:t>4 -</a:t>
            </a:r>
            <a:endParaRPr lang="en-US" altLang="zh-CN" sz="2400">
              <a:solidFill>
                <a:schemeClr val="tx1"/>
              </a:solidFill>
              <a:latin typeface="Arial" charset="0"/>
            </a:endParaRP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ChangeArrowheads="1"/>
          </p:cNvSpPr>
          <p:nvPr/>
        </p:nvSpPr>
        <p:spPr bwMode="auto">
          <a:xfrm>
            <a:off x="72008" y="1052736"/>
            <a:ext cx="9036496"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120000"/>
              </a:lnSpc>
              <a:buFontTx/>
              <a:buNone/>
            </a:pPr>
            <a:r>
              <a:rPr lang="en-US" altLang="zh-CN" sz="2400" b="0" dirty="0">
                <a:solidFill>
                  <a:srgbClr val="0101FF"/>
                </a:solidFill>
                <a:latin typeface="Arial" charset="0"/>
                <a:ea typeface="黑体" pitchFamily="2" charset="-122"/>
              </a:rPr>
              <a:t>(1) </a:t>
            </a:r>
            <a:r>
              <a:rPr lang="zh-CN" altLang="en-US" sz="2400" b="0" dirty="0">
                <a:solidFill>
                  <a:srgbClr val="0101FF"/>
                </a:solidFill>
                <a:latin typeface="Arial" charset="0"/>
                <a:ea typeface="黑体" pitchFamily="2" charset="-122"/>
              </a:rPr>
              <a:t>只是一个定性的理论，不能定量或半定量的解释配合物的性质</a:t>
            </a:r>
          </a:p>
          <a:p>
            <a:pPr algn="just" eaLnBrk="1" hangingPunct="1">
              <a:lnSpc>
                <a:spcPct val="120000"/>
              </a:lnSpc>
              <a:buFontTx/>
              <a:buNone/>
            </a:pPr>
            <a:r>
              <a:rPr lang="en-US" altLang="zh-CN" sz="2400" b="0" dirty="0">
                <a:solidFill>
                  <a:srgbClr val="0101FF"/>
                </a:solidFill>
                <a:latin typeface="Arial" charset="0"/>
                <a:ea typeface="黑体" pitchFamily="2" charset="-122"/>
              </a:rPr>
              <a:t>(2) </a:t>
            </a:r>
            <a:r>
              <a:rPr lang="zh-CN" altLang="en-US" sz="2400" b="0" dirty="0">
                <a:solidFill>
                  <a:srgbClr val="0101FF"/>
                </a:solidFill>
                <a:latin typeface="Arial" charset="0"/>
                <a:ea typeface="黑体" pitchFamily="2" charset="-122"/>
              </a:rPr>
              <a:t>无法解释配合物的紫外光谱和可见吸收光谱</a:t>
            </a:r>
            <a:endParaRPr lang="en-US" altLang="zh-CN" sz="2400" b="0" dirty="0">
              <a:solidFill>
                <a:srgbClr val="0101FF"/>
              </a:solidFill>
              <a:latin typeface="Arial" charset="0"/>
              <a:ea typeface="黑体" pitchFamily="2" charset="-122"/>
            </a:endParaRPr>
          </a:p>
          <a:p>
            <a:pPr algn="just" eaLnBrk="1" hangingPunct="1">
              <a:lnSpc>
                <a:spcPct val="120000"/>
              </a:lnSpc>
              <a:buFontTx/>
              <a:buNone/>
            </a:pPr>
            <a:r>
              <a:rPr lang="zh-CN" altLang="en-US" sz="2400" b="0" dirty="0">
                <a:solidFill>
                  <a:srgbClr val="0101FF"/>
                </a:solidFill>
                <a:latin typeface="Arial" charset="0"/>
                <a:ea typeface="黑体" pitchFamily="2" charset="-122"/>
              </a:rPr>
              <a:t>(</a:t>
            </a:r>
            <a:r>
              <a:rPr lang="en-US" altLang="zh-CN" sz="2400" b="0" dirty="0">
                <a:solidFill>
                  <a:srgbClr val="0101FF"/>
                </a:solidFill>
                <a:latin typeface="Arial" charset="0"/>
                <a:ea typeface="黑体" pitchFamily="2" charset="-122"/>
              </a:rPr>
              <a:t>3) </a:t>
            </a:r>
            <a:r>
              <a:rPr lang="zh-CN" altLang="en-US" sz="2400" b="0" dirty="0">
                <a:solidFill>
                  <a:srgbClr val="0101FF"/>
                </a:solidFill>
                <a:latin typeface="Arial" charset="0"/>
                <a:ea typeface="黑体" pitchFamily="2" charset="-122"/>
              </a:rPr>
              <a:t>很难解释夹心配合物的结构 </a:t>
            </a:r>
          </a:p>
          <a:p>
            <a:pPr algn="just" eaLnBrk="1" hangingPunct="1">
              <a:lnSpc>
                <a:spcPct val="120000"/>
              </a:lnSpc>
              <a:buFontTx/>
              <a:buNone/>
            </a:pPr>
            <a:r>
              <a:rPr lang="zh-CN" altLang="en-US" sz="2400" b="0" dirty="0">
                <a:solidFill>
                  <a:srgbClr val="0101FF"/>
                </a:solidFill>
                <a:latin typeface="Arial" charset="0"/>
                <a:ea typeface="黑体" pitchFamily="2" charset="-122"/>
              </a:rPr>
              <a:t>(</a:t>
            </a:r>
            <a:r>
              <a:rPr lang="en-US" altLang="zh-CN" sz="2400" b="0" dirty="0">
                <a:solidFill>
                  <a:srgbClr val="0101FF"/>
                </a:solidFill>
                <a:latin typeface="Arial" charset="0"/>
                <a:ea typeface="黑体" pitchFamily="2" charset="-122"/>
              </a:rPr>
              <a:t>4) </a:t>
            </a:r>
            <a:r>
              <a:rPr lang="zh-CN" altLang="en-US" sz="2400" b="0" dirty="0">
                <a:solidFill>
                  <a:srgbClr val="0101FF"/>
                </a:solidFill>
                <a:latin typeface="Arial" charset="0"/>
                <a:ea typeface="黑体" pitchFamily="2" charset="-122"/>
              </a:rPr>
              <a:t>无法解释配离子的稳定性与中心离子电子构型之间的关系，如</a:t>
            </a:r>
            <a:r>
              <a:rPr lang="en-US" altLang="zh-CN" sz="2400" b="0" dirty="0">
                <a:solidFill>
                  <a:srgbClr val="0101FF"/>
                </a:solidFill>
                <a:latin typeface="Arial" charset="0"/>
                <a:ea typeface="黑体" pitchFamily="2" charset="-122"/>
              </a:rPr>
              <a:t>[Cu(NH</a:t>
            </a:r>
            <a:r>
              <a:rPr lang="en-US" altLang="zh-CN" sz="2400" b="0" baseline="-25000" dirty="0">
                <a:solidFill>
                  <a:srgbClr val="0101FF"/>
                </a:solidFill>
                <a:latin typeface="Arial" charset="0"/>
                <a:ea typeface="黑体" pitchFamily="2" charset="-122"/>
              </a:rPr>
              <a:t>3</a:t>
            </a:r>
            <a:r>
              <a:rPr lang="en-US" altLang="zh-CN" sz="2400" b="0" dirty="0">
                <a:solidFill>
                  <a:srgbClr val="0101FF"/>
                </a:solidFill>
                <a:latin typeface="Arial" charset="0"/>
                <a:ea typeface="黑体" pitchFamily="2" charset="-122"/>
              </a:rPr>
              <a:t>)</a:t>
            </a:r>
            <a:r>
              <a:rPr lang="en-US" altLang="zh-CN" sz="2400" b="0" baseline="-25000" dirty="0">
                <a:solidFill>
                  <a:srgbClr val="0101FF"/>
                </a:solidFill>
                <a:latin typeface="Arial" charset="0"/>
                <a:ea typeface="黑体" pitchFamily="2" charset="-122"/>
              </a:rPr>
              <a:t>4</a:t>
            </a:r>
            <a:r>
              <a:rPr lang="en-US" altLang="zh-CN" sz="2400" b="0" dirty="0">
                <a:solidFill>
                  <a:srgbClr val="0101FF"/>
                </a:solidFill>
                <a:latin typeface="Arial" charset="0"/>
                <a:ea typeface="黑体" pitchFamily="2" charset="-122"/>
              </a:rPr>
              <a:t>]</a:t>
            </a:r>
            <a:r>
              <a:rPr lang="en-US" altLang="zh-CN" sz="2400" b="0" baseline="30000" dirty="0">
                <a:solidFill>
                  <a:srgbClr val="0101FF"/>
                </a:solidFill>
                <a:latin typeface="Arial" charset="0"/>
                <a:ea typeface="黑体" pitchFamily="2" charset="-122"/>
              </a:rPr>
              <a:t>2+</a:t>
            </a:r>
            <a:r>
              <a:rPr lang="zh-CN" altLang="en-US" sz="2400" b="0" dirty="0">
                <a:solidFill>
                  <a:srgbClr val="0101FF"/>
                </a:solidFill>
                <a:latin typeface="Arial" charset="0"/>
                <a:ea typeface="黑体" pitchFamily="2" charset="-122"/>
              </a:rPr>
              <a:t>的结构与稳定性。</a:t>
            </a:r>
            <a:endParaRPr lang="en-US" altLang="zh-CN" sz="2400" b="0" dirty="0">
              <a:solidFill>
                <a:srgbClr val="0101FF"/>
              </a:solidFill>
              <a:latin typeface="Arial" charset="0"/>
              <a:ea typeface="黑体" pitchFamily="2" charset="-122"/>
            </a:endParaRPr>
          </a:p>
        </p:txBody>
      </p:sp>
      <p:sp>
        <p:nvSpPr>
          <p:cNvPr id="184325" name="Rectangle 5"/>
          <p:cNvSpPr>
            <a:spLocks noChangeArrowheads="1"/>
          </p:cNvSpPr>
          <p:nvPr/>
        </p:nvSpPr>
        <p:spPr bwMode="auto">
          <a:xfrm>
            <a:off x="2910255" y="188640"/>
            <a:ext cx="385542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lang="zh-CN" altLang="en-US" sz="3200" dirty="0">
                <a:solidFill>
                  <a:srgbClr val="DD0303"/>
                </a:solidFill>
                <a:effectLst>
                  <a:outerShdw blurRad="38100" dist="38100" dir="2700000" algn="tl">
                    <a:srgbClr val="C0C0C0"/>
                  </a:outerShdw>
                </a:effectLst>
              </a:rPr>
              <a:t>价键理论的局限性</a:t>
            </a:r>
          </a:p>
        </p:txBody>
      </p:sp>
      <p:pic>
        <p:nvPicPr>
          <p:cNvPr id="32772" name="Picture 6" descr="FG25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850" y="3573016"/>
            <a:ext cx="7363558" cy="305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8" name="Rectangle 4"/>
          <p:cNvSpPr>
            <a:spLocks noGrp="1" noChangeArrowheads="1"/>
          </p:cNvSpPr>
          <p:nvPr>
            <p:ph type="title"/>
          </p:nvPr>
        </p:nvSpPr>
        <p:spPr>
          <a:xfrm>
            <a:off x="2378320" y="113803"/>
            <a:ext cx="4750777" cy="722909"/>
          </a:xfrm>
        </p:spPr>
        <p:txBody>
          <a:bodyPr/>
          <a:lstStyle/>
          <a:p>
            <a:pPr eaLnBrk="1" hangingPunct="1">
              <a:defRPr/>
            </a:pPr>
            <a:r>
              <a:rPr lang="zh-CN" altLang="en-US" sz="3200">
                <a:solidFill>
                  <a:srgbClr val="CC0000"/>
                </a:solidFill>
                <a:effectLst>
                  <a:outerShdw blurRad="38100" dist="38100" dir="2700000" algn="tl">
                    <a:srgbClr val="C0C0C0"/>
                  </a:outerShdw>
                </a:effectLst>
              </a:rPr>
              <a:t>配合物的颜色</a:t>
            </a:r>
          </a:p>
        </p:txBody>
      </p:sp>
      <p:pic>
        <p:nvPicPr>
          <p:cNvPr id="33795" name="Picture 5" descr="六水合钛及其吸收光谱 副本"/>
          <p:cNvPicPr>
            <a:picLocks noChangeAspect="1" noChangeArrowheads="1"/>
          </p:cNvPicPr>
          <p:nvPr/>
        </p:nvPicPr>
        <p:blipFill>
          <a:blip r:embed="rId2">
            <a:extLst>
              <a:ext uri="{28A0092B-C50C-407E-A947-70E740481C1C}">
                <a14:useLocalDpi xmlns:a14="http://schemas.microsoft.com/office/drawing/2010/main" val="0"/>
              </a:ext>
            </a:extLst>
          </a:blip>
          <a:srcRect l="14400" r="75690" b="12442"/>
          <a:stretch>
            <a:fillRect/>
          </a:stretch>
        </p:blipFill>
        <p:spPr bwMode="auto">
          <a:xfrm>
            <a:off x="650631" y="1341439"/>
            <a:ext cx="731227" cy="3887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6" name="Picture 6" descr="CI2D00123"/>
          <p:cNvPicPr>
            <a:picLocks noChangeAspect="1" noChangeArrowheads="1"/>
          </p:cNvPicPr>
          <p:nvPr/>
        </p:nvPicPr>
        <p:blipFill>
          <a:blip r:embed="rId3">
            <a:extLst>
              <a:ext uri="{28A0092B-C50C-407E-A947-70E740481C1C}">
                <a14:useLocalDpi xmlns:a14="http://schemas.microsoft.com/office/drawing/2010/main" val="0"/>
              </a:ext>
            </a:extLst>
          </a:blip>
          <a:srcRect r="32" b="-993"/>
          <a:stretch>
            <a:fillRect/>
          </a:stretch>
        </p:blipFill>
        <p:spPr bwMode="auto">
          <a:xfrm>
            <a:off x="1780443" y="1484313"/>
            <a:ext cx="3588726" cy="366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7" name="Text Box 7"/>
          <p:cNvSpPr txBox="1">
            <a:spLocks noChangeArrowheads="1"/>
          </p:cNvSpPr>
          <p:nvPr/>
        </p:nvSpPr>
        <p:spPr bwMode="auto">
          <a:xfrm>
            <a:off x="1647093" y="5348288"/>
            <a:ext cx="53838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r>
              <a:rPr kumimoji="0" lang="en-US" altLang="zh-CN" sz="2400">
                <a:solidFill>
                  <a:schemeClr val="tx1"/>
                </a:solidFill>
                <a:latin typeface="Arial" charset="0"/>
                <a:ea typeface="黑体" pitchFamily="2" charset="-122"/>
              </a:rPr>
              <a:t>[Ti(H</a:t>
            </a:r>
            <a:r>
              <a:rPr kumimoji="0" lang="en-US" altLang="zh-CN" sz="2400" baseline="-25000">
                <a:solidFill>
                  <a:schemeClr val="tx1"/>
                </a:solidFill>
                <a:latin typeface="Arial" charset="0"/>
                <a:ea typeface="黑体" pitchFamily="2" charset="-122"/>
              </a:rPr>
              <a:t>2</a:t>
            </a:r>
            <a:r>
              <a:rPr kumimoji="0" lang="en-US" altLang="zh-CN" sz="2400">
                <a:solidFill>
                  <a:schemeClr val="tx1"/>
                </a:solidFill>
                <a:latin typeface="Arial" charset="0"/>
                <a:ea typeface="黑体" pitchFamily="2" charset="-122"/>
              </a:rPr>
              <a:t>O)</a:t>
            </a:r>
            <a:r>
              <a:rPr kumimoji="0" lang="en-US" altLang="zh-CN" sz="2400" baseline="-25000">
                <a:solidFill>
                  <a:schemeClr val="tx1"/>
                </a:solidFill>
                <a:latin typeface="Arial" charset="0"/>
                <a:ea typeface="黑体" pitchFamily="2" charset="-122"/>
              </a:rPr>
              <a:t>6</a:t>
            </a:r>
            <a:r>
              <a:rPr kumimoji="0" lang="en-US" altLang="zh-CN" sz="2400">
                <a:solidFill>
                  <a:schemeClr val="tx1"/>
                </a:solidFill>
                <a:latin typeface="Arial" charset="0"/>
                <a:ea typeface="黑体" pitchFamily="2" charset="-122"/>
              </a:rPr>
              <a:t>]</a:t>
            </a:r>
            <a:r>
              <a:rPr kumimoji="0" lang="en-US" altLang="zh-CN" sz="2400" baseline="30000">
                <a:solidFill>
                  <a:schemeClr val="tx1"/>
                </a:solidFill>
                <a:latin typeface="Arial" charset="0"/>
                <a:ea typeface="黑体" pitchFamily="2" charset="-122"/>
              </a:rPr>
              <a:t>3+</a:t>
            </a:r>
            <a:r>
              <a:rPr kumimoji="0" lang="zh-CN" altLang="en-US" sz="2400">
                <a:solidFill>
                  <a:schemeClr val="tx1"/>
                </a:solidFill>
                <a:latin typeface="Arial" charset="0"/>
                <a:ea typeface="黑体" pitchFamily="2" charset="-122"/>
              </a:rPr>
              <a:t>的吸收光谱图</a:t>
            </a:r>
          </a:p>
        </p:txBody>
      </p:sp>
      <p:pic>
        <p:nvPicPr>
          <p:cNvPr id="33798" name="Picture 8" descr="23_16"/>
          <p:cNvPicPr>
            <a:picLocks noChangeAspect="1" noChangeArrowheads="1"/>
          </p:cNvPicPr>
          <p:nvPr/>
        </p:nvPicPr>
        <p:blipFill>
          <a:blip r:embed="rId4" cstate="print">
            <a:extLst>
              <a:ext uri="{28A0092B-C50C-407E-A947-70E740481C1C}">
                <a14:useLocalDpi xmlns:a14="http://schemas.microsoft.com/office/drawing/2010/main" val="0"/>
              </a:ext>
            </a:extLst>
          </a:blip>
          <a:srcRect t="2284"/>
          <a:stretch>
            <a:fillRect/>
          </a:stretch>
        </p:blipFill>
        <p:spPr bwMode="auto">
          <a:xfrm>
            <a:off x="5502519" y="2060576"/>
            <a:ext cx="2952750" cy="257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0">
            <a:extLst>
              <a:ext uri="{FF2B5EF4-FFF2-40B4-BE49-F238E27FC236}">
                <a16:creationId xmlns:a16="http://schemas.microsoft.com/office/drawing/2014/main" id="{037F45C2-5246-2B48-81CA-9FB941C265FD}"/>
              </a:ext>
            </a:extLst>
          </p:cNvPr>
          <p:cNvSpPr>
            <a:spLocks noChangeArrowheads="1"/>
          </p:cNvSpPr>
          <p:nvPr/>
        </p:nvSpPr>
        <p:spPr bwMode="auto">
          <a:xfrm>
            <a:off x="869369" y="6237312"/>
            <a:ext cx="7056197" cy="36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1800" i="1" dirty="0">
                <a:solidFill>
                  <a:schemeClr val="tx1"/>
                </a:solidFill>
                <a:ea typeface="黑体" pitchFamily="2" charset="-122"/>
              </a:rPr>
              <a:t>A New Type of </a:t>
            </a:r>
            <a:r>
              <a:rPr lang="en-US" altLang="zh-CN" sz="1800" i="1" dirty="0" err="1">
                <a:solidFill>
                  <a:schemeClr val="tx1"/>
                </a:solidFill>
                <a:ea typeface="黑体" pitchFamily="2" charset="-122"/>
              </a:rPr>
              <a:t>Organo</a:t>
            </a:r>
            <a:r>
              <a:rPr lang="en-US" altLang="zh-CN" sz="1800" i="1" dirty="0">
                <a:solidFill>
                  <a:schemeClr val="tx1"/>
                </a:solidFill>
                <a:ea typeface="黑体" pitchFamily="2" charset="-122"/>
              </a:rPr>
              <a:t>-Iron Compound, Nature, 1951, 168, 1039– 1040 </a:t>
            </a:r>
          </a:p>
        </p:txBody>
      </p:sp>
      <p:pic>
        <p:nvPicPr>
          <p:cNvPr id="5" name="Picture 21">
            <a:extLst>
              <a:ext uri="{FF2B5EF4-FFF2-40B4-BE49-F238E27FC236}">
                <a16:creationId xmlns:a16="http://schemas.microsoft.com/office/drawing/2014/main" id="{BDD39850-4771-FB43-A43C-82CD473461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167" y="2013272"/>
            <a:ext cx="2574680"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22">
            <a:extLst>
              <a:ext uri="{FF2B5EF4-FFF2-40B4-BE49-F238E27FC236}">
                <a16:creationId xmlns:a16="http://schemas.microsoft.com/office/drawing/2014/main" id="{C395CDDD-9A51-024E-B7C0-E65C2B0ED1B7}"/>
              </a:ext>
            </a:extLst>
          </p:cNvPr>
          <p:cNvSpPr>
            <a:spLocks noChangeArrowheads="1"/>
          </p:cNvSpPr>
          <p:nvPr/>
        </p:nvSpPr>
        <p:spPr bwMode="auto">
          <a:xfrm>
            <a:off x="6588224" y="5025075"/>
            <a:ext cx="2609950" cy="1015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r>
              <a:rPr lang="en-US" altLang="zh-CN" sz="2000" dirty="0">
                <a:solidFill>
                  <a:srgbClr val="FF0000"/>
                </a:solidFill>
                <a:ea typeface="黑体" pitchFamily="2" charset="-122"/>
              </a:rPr>
              <a:t>E.O. Fischer</a:t>
            </a:r>
          </a:p>
          <a:p>
            <a:pPr algn="ctr">
              <a:spcBef>
                <a:spcPct val="0"/>
              </a:spcBef>
              <a:buFontTx/>
              <a:buNone/>
            </a:pPr>
            <a:r>
              <a:rPr lang="en-US" altLang="zh-CN" sz="2000" dirty="0">
                <a:solidFill>
                  <a:srgbClr val="FF0000"/>
                </a:solidFill>
                <a:ea typeface="黑体" pitchFamily="2" charset="-122"/>
              </a:rPr>
              <a:t>G. Wilkinson</a:t>
            </a:r>
          </a:p>
          <a:p>
            <a:pPr algn="ctr">
              <a:spcBef>
                <a:spcPct val="0"/>
              </a:spcBef>
              <a:buFontTx/>
              <a:buNone/>
            </a:pPr>
            <a:r>
              <a:rPr lang="en-US" altLang="zh-CN" sz="2000" dirty="0">
                <a:solidFill>
                  <a:srgbClr val="FF0000"/>
                </a:solidFill>
                <a:ea typeface="黑体" pitchFamily="2" charset="-122"/>
              </a:rPr>
              <a:t>1973 </a:t>
            </a:r>
            <a:r>
              <a:rPr lang="zh-CN" altLang="en-US" sz="2000" dirty="0">
                <a:solidFill>
                  <a:srgbClr val="FF0000"/>
                </a:solidFill>
                <a:ea typeface="黑体" pitchFamily="2" charset="-122"/>
              </a:rPr>
              <a:t>诺贝尔化学奖</a:t>
            </a:r>
          </a:p>
        </p:txBody>
      </p:sp>
      <p:pic>
        <p:nvPicPr>
          <p:cNvPr id="7" name="图片 6">
            <a:extLst>
              <a:ext uri="{FF2B5EF4-FFF2-40B4-BE49-F238E27FC236}">
                <a16:creationId xmlns:a16="http://schemas.microsoft.com/office/drawing/2014/main" id="{6F5B14F4-006D-9C41-98BB-A2EB86C7C30D}"/>
              </a:ext>
            </a:extLst>
          </p:cNvPr>
          <p:cNvPicPr>
            <a:picLocks noChangeAspect="1"/>
          </p:cNvPicPr>
          <p:nvPr/>
        </p:nvPicPr>
        <p:blipFill>
          <a:blip r:embed="rId3"/>
          <a:stretch>
            <a:fillRect/>
          </a:stretch>
        </p:blipFill>
        <p:spPr>
          <a:xfrm>
            <a:off x="3730672" y="1552889"/>
            <a:ext cx="1805343" cy="2808312"/>
          </a:xfrm>
          <a:prstGeom prst="rect">
            <a:avLst/>
          </a:prstGeom>
        </p:spPr>
      </p:pic>
      <p:pic>
        <p:nvPicPr>
          <p:cNvPr id="8" name="图片 7">
            <a:extLst>
              <a:ext uri="{FF2B5EF4-FFF2-40B4-BE49-F238E27FC236}">
                <a16:creationId xmlns:a16="http://schemas.microsoft.com/office/drawing/2014/main" id="{B76C11E2-5A7D-7948-A205-AB3AF0AF5A50}"/>
              </a:ext>
            </a:extLst>
          </p:cNvPr>
          <p:cNvPicPr>
            <a:picLocks noChangeAspect="1"/>
          </p:cNvPicPr>
          <p:nvPr/>
        </p:nvPicPr>
        <p:blipFill rotWithShape="1">
          <a:blip r:embed="rId4"/>
          <a:srcRect l="12881" r="10890" b="6111"/>
          <a:stretch/>
        </p:blipFill>
        <p:spPr>
          <a:xfrm>
            <a:off x="662240" y="1404971"/>
            <a:ext cx="2520280" cy="3104149"/>
          </a:xfrm>
          <a:prstGeom prst="rect">
            <a:avLst/>
          </a:prstGeom>
        </p:spPr>
      </p:pic>
      <p:sp>
        <p:nvSpPr>
          <p:cNvPr id="9" name="矩形 8">
            <a:extLst>
              <a:ext uri="{FF2B5EF4-FFF2-40B4-BE49-F238E27FC236}">
                <a16:creationId xmlns:a16="http://schemas.microsoft.com/office/drawing/2014/main" id="{4C93A244-2FF2-6F43-9220-80CC5DE57DA7}"/>
              </a:ext>
            </a:extLst>
          </p:cNvPr>
          <p:cNvSpPr/>
          <p:nvPr/>
        </p:nvSpPr>
        <p:spPr>
          <a:xfrm>
            <a:off x="35496" y="5117400"/>
            <a:ext cx="6624736" cy="830997"/>
          </a:xfrm>
          <a:prstGeom prst="rect">
            <a:avLst/>
          </a:prstGeom>
        </p:spPr>
        <p:txBody>
          <a:bodyPr wrap="square">
            <a:spAutoFit/>
          </a:bodyPr>
          <a:lstStyle/>
          <a:p>
            <a:pPr algn="ctr"/>
            <a:r>
              <a:rPr lang="en-US" altLang="zh-CN" dirty="0"/>
              <a:t>for their pioneering work</a:t>
            </a:r>
            <a:r>
              <a:rPr lang="zh-CN" altLang="en-US" dirty="0"/>
              <a:t> </a:t>
            </a:r>
            <a:r>
              <a:rPr lang="en-US" altLang="zh-CN" dirty="0"/>
              <a:t>on the chemistry of the organometallic, so called sandwich compounds</a:t>
            </a:r>
            <a:endParaRPr lang="zh-CN" altLang="en-US" dirty="0"/>
          </a:p>
        </p:txBody>
      </p:sp>
    </p:spTree>
    <p:extLst>
      <p:ext uri="{BB962C8B-B14F-4D97-AF65-F5344CB8AC3E}">
        <p14:creationId xmlns:p14="http://schemas.microsoft.com/office/powerpoint/2010/main" val="4170070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475656" y="113383"/>
            <a:ext cx="6345115" cy="795337"/>
          </a:xfrm>
        </p:spPr>
        <p:txBody>
          <a:bodyPr/>
          <a:lstStyle/>
          <a:p>
            <a:pPr eaLnBrk="1" hangingPunct="1"/>
            <a:r>
              <a:rPr lang="en-US" altLang="zh-CN" sz="3200" dirty="0">
                <a:solidFill>
                  <a:srgbClr val="CC3300"/>
                </a:solidFill>
                <a:latin typeface="Arial" charset="0"/>
              </a:rPr>
              <a:t>10.3 </a:t>
            </a:r>
            <a:r>
              <a:rPr lang="zh-CN" altLang="en-US" sz="3200" dirty="0">
                <a:solidFill>
                  <a:srgbClr val="CC3300"/>
                </a:solidFill>
                <a:latin typeface="Arial" charset="0"/>
              </a:rPr>
              <a:t>晶体场理论</a:t>
            </a:r>
          </a:p>
        </p:txBody>
      </p:sp>
      <p:pic>
        <p:nvPicPr>
          <p:cNvPr id="3481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339" y="1052513"/>
            <a:ext cx="260985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20" name="Rectangle 5"/>
          <p:cNvSpPr>
            <a:spLocks noChangeArrowheads="1"/>
          </p:cNvSpPr>
          <p:nvPr/>
        </p:nvSpPr>
        <p:spPr bwMode="auto">
          <a:xfrm>
            <a:off x="990100" y="4720073"/>
            <a:ext cx="2005647" cy="83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r>
              <a:rPr lang="zh-CN" altLang="en-US" sz="2400" b="0">
                <a:solidFill>
                  <a:schemeClr val="tx1"/>
                </a:solidFill>
                <a:ea typeface="黑体" pitchFamily="2" charset="-122"/>
              </a:rPr>
              <a:t>唐敖庆</a:t>
            </a:r>
          </a:p>
          <a:p>
            <a:pPr algn="ctr">
              <a:spcBef>
                <a:spcPct val="0"/>
              </a:spcBef>
              <a:buFontTx/>
              <a:buNone/>
            </a:pPr>
            <a:r>
              <a:rPr lang="en-US" altLang="zh-CN" sz="2400" b="0">
                <a:solidFill>
                  <a:schemeClr val="tx1"/>
                </a:solidFill>
                <a:ea typeface="黑体" pitchFamily="2" charset="-122"/>
              </a:rPr>
              <a:t>(1915-2008</a:t>
            </a:r>
            <a:r>
              <a:rPr lang="zh-CN" altLang="en-US" sz="2400" b="0">
                <a:solidFill>
                  <a:schemeClr val="tx1"/>
                </a:solidFill>
                <a:ea typeface="黑体" pitchFamily="2" charset="-122"/>
              </a:rPr>
              <a:t>） </a:t>
            </a:r>
          </a:p>
        </p:txBody>
      </p:sp>
      <p:sp>
        <p:nvSpPr>
          <p:cNvPr id="34821" name="Rectangle 6"/>
          <p:cNvSpPr>
            <a:spLocks noChangeArrowheads="1"/>
          </p:cNvSpPr>
          <p:nvPr/>
        </p:nvSpPr>
        <p:spPr bwMode="auto">
          <a:xfrm>
            <a:off x="3419872" y="1033348"/>
            <a:ext cx="5568461" cy="5780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10000"/>
              </a:lnSpc>
              <a:spcBef>
                <a:spcPct val="0"/>
              </a:spcBef>
              <a:buFontTx/>
              <a:buNone/>
            </a:pPr>
            <a:r>
              <a:rPr lang="zh-CN" altLang="zh-CN" sz="2400" b="0" dirty="0">
                <a:solidFill>
                  <a:schemeClr val="tx1"/>
                </a:solidFill>
                <a:latin typeface="+mn-lt"/>
                <a:ea typeface="黑体" pitchFamily="2" charset="-122"/>
              </a:rPr>
              <a:t>1950年回国后任</a:t>
            </a:r>
            <a:r>
              <a:rPr lang="zh-CN" altLang="zh-CN" sz="2400" b="0" dirty="0">
                <a:solidFill>
                  <a:srgbClr val="FF0000"/>
                </a:solidFill>
                <a:latin typeface="+mn-lt"/>
                <a:ea typeface="黑体" pitchFamily="2" charset="-122"/>
              </a:rPr>
              <a:t>北京大学</a:t>
            </a:r>
            <a:r>
              <a:rPr lang="zh-CN" altLang="zh-CN" sz="2400" b="0" dirty="0">
                <a:solidFill>
                  <a:schemeClr val="tx1"/>
                </a:solidFill>
                <a:latin typeface="+mn-lt"/>
                <a:ea typeface="黑体" pitchFamily="2" charset="-122"/>
              </a:rPr>
              <a:t>化学系教授。1952年后，先后任</a:t>
            </a:r>
            <a:r>
              <a:rPr lang="zh-CN" altLang="zh-CN" sz="2400" b="0" dirty="0">
                <a:solidFill>
                  <a:srgbClr val="FF0000"/>
                </a:solidFill>
                <a:latin typeface="+mn-lt"/>
                <a:ea typeface="黑体" pitchFamily="2" charset="-122"/>
              </a:rPr>
              <a:t>吉林大学</a:t>
            </a:r>
            <a:r>
              <a:rPr lang="zh-CN" altLang="zh-CN" sz="2400" b="0" dirty="0">
                <a:solidFill>
                  <a:schemeClr val="tx1"/>
                </a:solidFill>
                <a:latin typeface="+mn-lt"/>
                <a:ea typeface="黑体" pitchFamily="2" charset="-122"/>
              </a:rPr>
              <a:t>教授、校长</a:t>
            </a:r>
            <a:r>
              <a:rPr lang="zh-CN" altLang="en-US" sz="2400" b="0" dirty="0">
                <a:solidFill>
                  <a:schemeClr val="tx1"/>
                </a:solidFill>
                <a:latin typeface="+mn-lt"/>
                <a:ea typeface="黑体" pitchFamily="2" charset="-122"/>
              </a:rPr>
              <a:t>。</a:t>
            </a:r>
            <a:r>
              <a:rPr lang="zh-CN" altLang="zh-CN" sz="2400" b="0" dirty="0">
                <a:solidFill>
                  <a:schemeClr val="tx1"/>
                </a:solidFill>
                <a:latin typeface="+mn-lt"/>
                <a:ea typeface="黑体" pitchFamily="2" charset="-122"/>
              </a:rPr>
              <a:t>1955年中国科学院数学物理学化学部学部委员；1981年国际量子分子科学科学院院士。</a:t>
            </a:r>
            <a:r>
              <a:rPr lang="zh-CN" altLang="en-US" sz="2400" b="0" dirty="0">
                <a:solidFill>
                  <a:schemeClr val="tx1"/>
                </a:solidFill>
                <a:latin typeface="+mn-lt"/>
                <a:ea typeface="黑体" pitchFamily="2" charset="-122"/>
              </a:rPr>
              <a:t>他是中国理论化学研究的开拓者，在配位场理论</a:t>
            </a:r>
            <a:r>
              <a:rPr lang="en-US" altLang="zh-CN" sz="2400" b="0" dirty="0">
                <a:solidFill>
                  <a:schemeClr val="tx1"/>
                </a:solidFill>
                <a:latin typeface="+mn-lt"/>
                <a:ea typeface="黑体" pitchFamily="2" charset="-122"/>
              </a:rPr>
              <a:t>､</a:t>
            </a:r>
            <a:r>
              <a:rPr lang="zh-CN" altLang="en-US" sz="2400" b="0" dirty="0">
                <a:solidFill>
                  <a:schemeClr val="tx1"/>
                </a:solidFill>
                <a:latin typeface="+mn-lt"/>
                <a:ea typeface="黑体" pitchFamily="2" charset="-122"/>
              </a:rPr>
              <a:t>分子轨道图形理论</a:t>
            </a:r>
            <a:r>
              <a:rPr lang="en-US" altLang="zh-CN" sz="2400" b="0" dirty="0">
                <a:solidFill>
                  <a:schemeClr val="tx1"/>
                </a:solidFill>
                <a:latin typeface="+mn-lt"/>
                <a:ea typeface="黑体" pitchFamily="2" charset="-122"/>
              </a:rPr>
              <a:t>､</a:t>
            </a:r>
            <a:r>
              <a:rPr lang="zh-CN" altLang="en-US" sz="2400" b="0" dirty="0">
                <a:solidFill>
                  <a:schemeClr val="tx1"/>
                </a:solidFill>
                <a:latin typeface="+mn-lt"/>
                <a:ea typeface="黑体" pitchFamily="2" charset="-122"/>
              </a:rPr>
              <a:t>高分子反应统计理论等领域取得了一系列杰出的研究成果，对中国理论化学学科的奠基和发展做出了贡献</a:t>
            </a:r>
            <a:r>
              <a:rPr lang="en-US" altLang="zh-CN" sz="2400" b="0" dirty="0">
                <a:solidFill>
                  <a:schemeClr val="tx1"/>
                </a:solidFill>
                <a:latin typeface="+mn-lt"/>
                <a:ea typeface="黑体" pitchFamily="2" charset="-122"/>
              </a:rPr>
              <a:t>｡</a:t>
            </a:r>
            <a:r>
              <a:rPr lang="zh-CN" altLang="en-US" sz="2400" b="0" dirty="0">
                <a:solidFill>
                  <a:schemeClr val="tx1"/>
                </a:solidFill>
                <a:latin typeface="+mn-lt"/>
                <a:ea typeface="黑体" pitchFamily="2" charset="-122"/>
              </a:rPr>
              <a:t>他还曾任国家自然科学基金委员会首届主任，</a:t>
            </a:r>
            <a:r>
              <a:rPr lang="zh-CN" altLang="en-US" sz="2400" b="0" dirty="0">
                <a:solidFill>
                  <a:srgbClr val="FF0000"/>
                </a:solidFill>
                <a:latin typeface="+mn-lt"/>
                <a:ea typeface="黑体" pitchFamily="2" charset="-122"/>
              </a:rPr>
              <a:t>创建了中国的科学基金制度</a:t>
            </a:r>
            <a:r>
              <a:rPr lang="en-US" altLang="zh-CN" sz="2400" b="0" dirty="0">
                <a:solidFill>
                  <a:schemeClr val="tx1"/>
                </a:solidFill>
                <a:latin typeface="+mn-lt"/>
                <a:ea typeface="黑体" pitchFamily="2" charset="-122"/>
              </a:rPr>
              <a:t>｡</a:t>
            </a:r>
            <a:r>
              <a:rPr lang="zh-CN" altLang="en-US" sz="2400" b="0" dirty="0">
                <a:solidFill>
                  <a:schemeClr val="tx1"/>
                </a:solidFill>
                <a:latin typeface="+mn-lt"/>
                <a:ea typeface="黑体" pitchFamily="2" charset="-122"/>
              </a:rPr>
              <a:t>他与其研究集体关于“</a:t>
            </a:r>
            <a:r>
              <a:rPr lang="zh-CN" altLang="en-US" sz="2400" b="0" dirty="0">
                <a:solidFill>
                  <a:srgbClr val="FF0000"/>
                </a:solidFill>
                <a:latin typeface="+mn-lt"/>
                <a:ea typeface="黑体" pitchFamily="2" charset="-122"/>
              </a:rPr>
              <a:t>配位场理论</a:t>
            </a:r>
            <a:r>
              <a:rPr lang="zh-CN" altLang="en-US" sz="2400" b="0" dirty="0">
                <a:solidFill>
                  <a:schemeClr val="tx1"/>
                </a:solidFill>
                <a:latin typeface="+mn-lt"/>
                <a:ea typeface="黑体" pitchFamily="2" charset="-122"/>
              </a:rPr>
              <a:t>”的研究，获</a:t>
            </a:r>
            <a:r>
              <a:rPr lang="en-US" altLang="zh-CN" sz="2400" b="0" dirty="0">
                <a:solidFill>
                  <a:srgbClr val="FF0000"/>
                </a:solidFill>
                <a:latin typeface="+mn-lt"/>
                <a:ea typeface="黑体" pitchFamily="2" charset="-122"/>
              </a:rPr>
              <a:t>1982</a:t>
            </a:r>
            <a:r>
              <a:rPr lang="zh-CN" altLang="en-US" sz="2400" b="0" dirty="0">
                <a:solidFill>
                  <a:srgbClr val="FF0000"/>
                </a:solidFill>
                <a:latin typeface="+mn-lt"/>
                <a:ea typeface="黑体" pitchFamily="2" charset="-122"/>
              </a:rPr>
              <a:t>年国家自然科学一等奖。</a:t>
            </a:r>
            <a:r>
              <a:rPr lang="zh-CN" altLang="en-US" sz="2400" b="0" dirty="0">
                <a:solidFill>
                  <a:schemeClr val="tx1"/>
                </a:solidFill>
                <a:latin typeface="+mn-lt"/>
                <a:ea typeface="黑体" pitchFamily="2" charset="-122"/>
              </a:rPr>
              <a:t>可以说是</a:t>
            </a:r>
            <a:r>
              <a:rPr lang="zh-CN" altLang="en-US" sz="2400" b="0" dirty="0">
                <a:solidFill>
                  <a:srgbClr val="FF0000"/>
                </a:solidFill>
                <a:latin typeface="+mn-lt"/>
                <a:ea typeface="黑体" pitchFamily="2" charset="-122"/>
              </a:rPr>
              <a:t>中国量子化学之父。</a:t>
            </a:r>
            <a:r>
              <a:rPr lang="zh-CN" altLang="en-US" sz="2400" b="0" dirty="0">
                <a:solidFill>
                  <a:schemeClr val="tx1"/>
                </a:solidFill>
                <a:latin typeface="+mn-lt"/>
                <a:ea typeface="黑体" pitchFamily="2" charset="-122"/>
              </a:rPr>
              <a:t> </a:t>
            </a:r>
            <a:endParaRPr lang="en-US" altLang="zh-CN" sz="2400" b="0" dirty="0">
              <a:solidFill>
                <a:schemeClr val="tx1"/>
              </a:solidFill>
              <a:latin typeface="+mn-lt"/>
              <a:ea typeface="黑体" pitchFamily="2" charset="-122"/>
            </a:endParaRPr>
          </a:p>
        </p:txBody>
      </p:sp>
      <p:sp>
        <p:nvSpPr>
          <p:cNvPr id="34822" name="Rectangle 8"/>
          <p:cNvSpPr>
            <a:spLocks noChangeArrowheads="1"/>
          </p:cNvSpPr>
          <p:nvPr/>
        </p:nvSpPr>
        <p:spPr bwMode="auto">
          <a:xfrm>
            <a:off x="451339" y="5516563"/>
            <a:ext cx="2954625" cy="12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b="0">
                <a:solidFill>
                  <a:schemeClr val="tx1"/>
                </a:solidFill>
                <a:ea typeface="黑体" pitchFamily="2" charset="-122"/>
              </a:rPr>
              <a:t>1936</a:t>
            </a:r>
            <a:r>
              <a:rPr lang="zh-CN" altLang="en-US" sz="2400" b="0">
                <a:solidFill>
                  <a:schemeClr val="tx1"/>
                </a:solidFill>
                <a:ea typeface="黑体" pitchFamily="2" charset="-122"/>
              </a:rPr>
              <a:t>，北京大学</a:t>
            </a:r>
          </a:p>
          <a:p>
            <a:pPr eaLnBrk="1" hangingPunct="1">
              <a:spcBef>
                <a:spcPct val="0"/>
              </a:spcBef>
              <a:buFontTx/>
              <a:buNone/>
            </a:pPr>
            <a:r>
              <a:rPr lang="zh-CN" altLang="zh-CN" sz="2400" b="0">
                <a:solidFill>
                  <a:schemeClr val="tx1"/>
                </a:solidFill>
                <a:ea typeface="黑体" pitchFamily="2" charset="-122"/>
              </a:rPr>
              <a:t>1940</a:t>
            </a:r>
            <a:r>
              <a:rPr lang="zh-CN" altLang="en-US" sz="2400" b="0">
                <a:solidFill>
                  <a:schemeClr val="tx1"/>
                </a:solidFill>
                <a:ea typeface="黑体" pitchFamily="2" charset="-122"/>
              </a:rPr>
              <a:t>，</a:t>
            </a:r>
            <a:r>
              <a:rPr lang="zh-CN" altLang="zh-CN" sz="2400" b="0">
                <a:solidFill>
                  <a:schemeClr val="tx1"/>
                </a:solidFill>
                <a:ea typeface="黑体" pitchFamily="2" charset="-122"/>
              </a:rPr>
              <a:t>西南联合大学</a:t>
            </a:r>
            <a:endParaRPr lang="zh-CN" altLang="en-US" sz="2400" b="0">
              <a:solidFill>
                <a:schemeClr val="tx1"/>
              </a:solidFill>
              <a:ea typeface="黑体" pitchFamily="2" charset="-122"/>
            </a:endParaRPr>
          </a:p>
          <a:p>
            <a:pPr eaLnBrk="1" hangingPunct="1">
              <a:spcBef>
                <a:spcPct val="0"/>
              </a:spcBef>
              <a:buFontTx/>
              <a:buNone/>
            </a:pPr>
            <a:r>
              <a:rPr lang="zh-CN" altLang="zh-CN" sz="2400" b="0">
                <a:solidFill>
                  <a:schemeClr val="tx1"/>
                </a:solidFill>
                <a:ea typeface="黑体" pitchFamily="2" charset="-122"/>
              </a:rPr>
              <a:t>1946</a:t>
            </a:r>
            <a:r>
              <a:rPr lang="zh-CN" altLang="en-US" sz="2400" b="0">
                <a:solidFill>
                  <a:schemeClr val="tx1"/>
                </a:solidFill>
                <a:ea typeface="黑体" pitchFamily="2" charset="-122"/>
              </a:rPr>
              <a:t>，</a:t>
            </a:r>
            <a:r>
              <a:rPr lang="zh-CN" altLang="zh-CN" sz="2400" b="0">
                <a:solidFill>
                  <a:schemeClr val="tx1"/>
                </a:solidFill>
                <a:ea typeface="黑体" pitchFamily="2" charset="-122"/>
              </a:rPr>
              <a:t>哥伦比亚大学</a:t>
            </a:r>
            <a:endParaRPr lang="zh-CN" altLang="en-US" sz="2400" b="0">
              <a:solidFill>
                <a:schemeClr val="tx1"/>
              </a:solidFill>
              <a:ea typeface="黑体" pitchFamily="2" charset="-122"/>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ChangeArrowheads="1"/>
          </p:cNvSpPr>
          <p:nvPr/>
        </p:nvSpPr>
        <p:spPr bwMode="auto">
          <a:xfrm>
            <a:off x="323528" y="1268760"/>
            <a:ext cx="820891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dirty="0">
                <a:solidFill>
                  <a:schemeClr val="tx1"/>
                </a:solidFill>
                <a:latin typeface="Arial" charset="0"/>
                <a:ea typeface="黑体" pitchFamily="2" charset="-122"/>
              </a:rPr>
              <a:t>由</a:t>
            </a:r>
            <a:r>
              <a:rPr lang="en-US" altLang="zh-CN" sz="2400" dirty="0">
                <a:solidFill>
                  <a:schemeClr val="tx1"/>
                </a:solidFill>
                <a:latin typeface="Arial" charset="0"/>
                <a:ea typeface="黑体" pitchFamily="2" charset="-122"/>
              </a:rPr>
              <a:t>Bethe</a:t>
            </a:r>
            <a:r>
              <a:rPr lang="zh-CN" altLang="en-US" sz="2400" dirty="0">
                <a:solidFill>
                  <a:schemeClr val="tx1"/>
                </a:solidFill>
                <a:latin typeface="Arial" charset="0"/>
                <a:ea typeface="黑体" pitchFamily="2" charset="-122"/>
              </a:rPr>
              <a:t>和</a:t>
            </a:r>
            <a:r>
              <a:rPr lang="en-US" altLang="zh-CN" sz="2400" dirty="0">
                <a:solidFill>
                  <a:schemeClr val="tx1"/>
                </a:solidFill>
                <a:latin typeface="Arial" charset="0"/>
                <a:ea typeface="黑体" pitchFamily="2" charset="-122"/>
              </a:rPr>
              <a:t>Van </a:t>
            </a:r>
            <a:r>
              <a:rPr lang="en-US" altLang="zh-CN" sz="2400" dirty="0" err="1">
                <a:solidFill>
                  <a:schemeClr val="tx1"/>
                </a:solidFill>
                <a:latin typeface="Arial" charset="0"/>
                <a:ea typeface="黑体" pitchFamily="2" charset="-122"/>
              </a:rPr>
              <a:t>Vleck</a:t>
            </a:r>
            <a:r>
              <a:rPr lang="zh-CN" altLang="en-US" sz="2400" dirty="0">
                <a:solidFill>
                  <a:schemeClr val="tx1"/>
                </a:solidFill>
                <a:latin typeface="Arial" charset="0"/>
                <a:ea typeface="黑体" pitchFamily="2" charset="-122"/>
              </a:rPr>
              <a:t>提出，要点：</a:t>
            </a:r>
          </a:p>
          <a:p>
            <a:pPr eaLnBrk="1" hangingPunct="1">
              <a:lnSpc>
                <a:spcPct val="120000"/>
              </a:lnSpc>
              <a:spcBef>
                <a:spcPct val="0"/>
              </a:spcBef>
              <a:buFontTx/>
              <a:buNone/>
            </a:pPr>
            <a:r>
              <a:rPr lang="zh-CN" altLang="en-US" sz="2400" dirty="0">
                <a:solidFill>
                  <a:schemeClr val="tx1"/>
                </a:solidFill>
                <a:latin typeface="Arial" charset="0"/>
                <a:ea typeface="黑体" pitchFamily="2" charset="-122"/>
              </a:rPr>
              <a:t>① 把配体视为</a:t>
            </a:r>
            <a:r>
              <a:rPr lang="zh-CN" altLang="en-US" sz="2400" dirty="0">
                <a:solidFill>
                  <a:schemeClr val="accent2"/>
                </a:solidFill>
                <a:latin typeface="Arial" charset="0"/>
                <a:ea typeface="黑体" pitchFamily="2" charset="-122"/>
              </a:rPr>
              <a:t>点电荷</a:t>
            </a:r>
            <a:r>
              <a:rPr lang="zh-CN" altLang="en-US" sz="2400" dirty="0">
                <a:solidFill>
                  <a:schemeClr val="tx1"/>
                </a:solidFill>
                <a:latin typeface="Arial" charset="0"/>
                <a:ea typeface="黑体" pitchFamily="2" charset="-122"/>
              </a:rPr>
              <a:t>或偶极子（不考虑其结构）；</a:t>
            </a:r>
          </a:p>
          <a:p>
            <a:pPr eaLnBrk="1" hangingPunct="1">
              <a:lnSpc>
                <a:spcPct val="120000"/>
              </a:lnSpc>
              <a:spcBef>
                <a:spcPct val="0"/>
              </a:spcBef>
              <a:buFontTx/>
              <a:buNone/>
            </a:pPr>
            <a:r>
              <a:rPr lang="zh-CN" altLang="en-US" sz="2400" dirty="0">
                <a:solidFill>
                  <a:schemeClr val="tx1"/>
                </a:solidFill>
                <a:latin typeface="Arial" charset="0"/>
                <a:ea typeface="黑体" pitchFamily="2" charset="-122"/>
              </a:rPr>
              <a:t>② 配体与中心离子间的作用是纯静电相互作用，不形成任何共价键。如果考虑</a:t>
            </a:r>
            <a:r>
              <a:rPr lang="zh-CN" altLang="en-US" sz="2400" dirty="0">
                <a:solidFill>
                  <a:schemeClr val="accent2"/>
                </a:solidFill>
                <a:latin typeface="Arial" charset="0"/>
                <a:ea typeface="黑体" pitchFamily="2" charset="-122"/>
              </a:rPr>
              <a:t>配体和中心离子间有部分成键</a:t>
            </a:r>
            <a:r>
              <a:rPr lang="zh-CN" altLang="en-US" sz="2400" dirty="0">
                <a:solidFill>
                  <a:schemeClr val="tx1"/>
                </a:solidFill>
                <a:latin typeface="Arial" charset="0"/>
                <a:ea typeface="黑体" pitchFamily="2" charset="-122"/>
              </a:rPr>
              <a:t>，就是配位场理论</a:t>
            </a:r>
          </a:p>
        </p:txBody>
      </p:sp>
      <p:sp>
        <p:nvSpPr>
          <p:cNvPr id="35843" name="Rectangle 5"/>
          <p:cNvSpPr>
            <a:spLocks noChangeArrowheads="1"/>
          </p:cNvSpPr>
          <p:nvPr/>
        </p:nvSpPr>
        <p:spPr bwMode="auto">
          <a:xfrm>
            <a:off x="3043604" y="188640"/>
            <a:ext cx="352278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latin typeface="Arial" charset="0"/>
                <a:ea typeface="黑体" pitchFamily="2" charset="-122"/>
              </a:rPr>
              <a:t>晶 </a:t>
            </a:r>
            <a:r>
              <a:rPr lang="en-US" altLang="zh-CN" dirty="0">
                <a:solidFill>
                  <a:srgbClr val="CC3300"/>
                </a:solidFill>
                <a:latin typeface="Arial" charset="0"/>
                <a:ea typeface="黑体" pitchFamily="2" charset="-122"/>
              </a:rPr>
              <a:t>(</a:t>
            </a:r>
            <a:r>
              <a:rPr lang="zh-CN" altLang="en-US" dirty="0">
                <a:solidFill>
                  <a:srgbClr val="CC3300"/>
                </a:solidFill>
                <a:latin typeface="Arial" charset="0"/>
                <a:ea typeface="黑体" pitchFamily="2" charset="-122"/>
              </a:rPr>
              <a:t>配</a:t>
            </a:r>
            <a:r>
              <a:rPr lang="en-US" altLang="zh-CN" dirty="0">
                <a:solidFill>
                  <a:srgbClr val="CC3300"/>
                </a:solidFill>
                <a:latin typeface="Arial" charset="0"/>
                <a:ea typeface="黑体" pitchFamily="2" charset="-122"/>
              </a:rPr>
              <a:t>) </a:t>
            </a:r>
            <a:r>
              <a:rPr lang="zh-CN" altLang="en-US" dirty="0">
                <a:solidFill>
                  <a:srgbClr val="CC3300"/>
                </a:solidFill>
                <a:latin typeface="Arial" charset="0"/>
                <a:ea typeface="黑体" pitchFamily="2" charset="-122"/>
              </a:rPr>
              <a:t>体场理论</a:t>
            </a:r>
          </a:p>
        </p:txBody>
      </p:sp>
      <p:sp>
        <p:nvSpPr>
          <p:cNvPr id="35844" name="Rectangle 6"/>
          <p:cNvSpPr>
            <a:spLocks noChangeArrowheads="1"/>
          </p:cNvSpPr>
          <p:nvPr/>
        </p:nvSpPr>
        <p:spPr bwMode="auto">
          <a:xfrm>
            <a:off x="334262" y="3784988"/>
            <a:ext cx="7910146" cy="230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b="0" dirty="0">
                <a:solidFill>
                  <a:schemeClr val="tx1"/>
                </a:solidFill>
                <a:latin typeface="Arial" charset="0"/>
                <a:ea typeface="黑体" pitchFamily="2" charset="-122"/>
              </a:rPr>
              <a:t>当配体</a:t>
            </a:r>
            <a:r>
              <a:rPr lang="en-US" altLang="zh-CN" sz="2400" b="0" dirty="0">
                <a:solidFill>
                  <a:schemeClr val="tx1"/>
                </a:solidFill>
                <a:latin typeface="Arial" charset="0"/>
                <a:ea typeface="黑体" pitchFamily="2" charset="-122"/>
              </a:rPr>
              <a:t>L</a:t>
            </a:r>
            <a:r>
              <a:rPr lang="zh-CN" altLang="en-US" sz="2400" b="0" dirty="0">
                <a:solidFill>
                  <a:schemeClr val="tx1"/>
                </a:solidFill>
                <a:latin typeface="Arial" charset="0"/>
                <a:ea typeface="黑体" pitchFamily="2" charset="-122"/>
              </a:rPr>
              <a:t>接近中心离子</a:t>
            </a:r>
            <a:r>
              <a:rPr lang="en-US" altLang="zh-CN" sz="2400" b="0" dirty="0">
                <a:solidFill>
                  <a:schemeClr val="tx1"/>
                </a:solidFill>
                <a:latin typeface="Arial" charset="0"/>
                <a:ea typeface="黑体" pitchFamily="2" charset="-122"/>
              </a:rPr>
              <a:t>M</a:t>
            </a:r>
            <a:r>
              <a:rPr lang="zh-CN" altLang="en-US" sz="2400" b="0" dirty="0">
                <a:solidFill>
                  <a:schemeClr val="tx1"/>
                </a:solidFill>
                <a:latin typeface="Arial" charset="0"/>
                <a:ea typeface="黑体" pitchFamily="2" charset="-122"/>
              </a:rPr>
              <a:t>时，</a:t>
            </a:r>
            <a:r>
              <a:rPr lang="en-US" altLang="zh-CN" sz="2400" b="0" dirty="0">
                <a:solidFill>
                  <a:schemeClr val="tx1"/>
                </a:solidFill>
                <a:latin typeface="Arial" charset="0"/>
                <a:ea typeface="黑体" pitchFamily="2" charset="-122"/>
              </a:rPr>
              <a:t>M</a:t>
            </a:r>
            <a:r>
              <a:rPr lang="zh-CN" altLang="en-US" sz="2400" b="0" dirty="0">
                <a:solidFill>
                  <a:schemeClr val="tx1"/>
                </a:solidFill>
                <a:latin typeface="Arial" charset="0"/>
                <a:ea typeface="黑体" pitchFamily="2" charset="-122"/>
              </a:rPr>
              <a:t>中的</a:t>
            </a:r>
            <a:r>
              <a:rPr lang="en-US" altLang="zh-CN" sz="2400" b="0" dirty="0">
                <a:solidFill>
                  <a:schemeClr val="tx1"/>
                </a:solidFill>
                <a:latin typeface="Arial" charset="0"/>
                <a:ea typeface="黑体" pitchFamily="2" charset="-122"/>
              </a:rPr>
              <a:t>d</a:t>
            </a:r>
            <a:r>
              <a:rPr lang="zh-CN" altLang="en-US" sz="2400" b="0" dirty="0">
                <a:solidFill>
                  <a:schemeClr val="tx1"/>
                </a:solidFill>
                <a:latin typeface="Arial" charset="0"/>
                <a:ea typeface="黑体" pitchFamily="2" charset="-122"/>
              </a:rPr>
              <a:t>轨道受到</a:t>
            </a:r>
            <a:r>
              <a:rPr lang="en-US" altLang="zh-CN" sz="2400" b="0" dirty="0">
                <a:solidFill>
                  <a:schemeClr val="tx1"/>
                </a:solidFill>
                <a:latin typeface="Arial" charset="0"/>
                <a:ea typeface="黑体" pitchFamily="2" charset="-122"/>
              </a:rPr>
              <a:t>L</a:t>
            </a:r>
            <a:r>
              <a:rPr lang="zh-CN" altLang="en-US" sz="2400" b="0" dirty="0">
                <a:solidFill>
                  <a:schemeClr val="tx1"/>
                </a:solidFill>
                <a:latin typeface="Arial" charset="0"/>
                <a:ea typeface="黑体" pitchFamily="2" charset="-122"/>
              </a:rPr>
              <a:t>负电荷的静电微扰作用，使原来能级简并的</a:t>
            </a:r>
            <a:r>
              <a:rPr lang="en-US" altLang="zh-CN" sz="2400" b="0" dirty="0">
                <a:solidFill>
                  <a:schemeClr val="tx1"/>
                </a:solidFill>
                <a:latin typeface="Arial" charset="0"/>
                <a:ea typeface="黑体" pitchFamily="2" charset="-122"/>
              </a:rPr>
              <a:t>d</a:t>
            </a:r>
            <a:r>
              <a:rPr lang="zh-CN" altLang="en-US" sz="2400" b="0" dirty="0">
                <a:solidFill>
                  <a:schemeClr val="tx1"/>
                </a:solidFill>
                <a:latin typeface="Arial" charset="0"/>
                <a:ea typeface="黑体" pitchFamily="2" charset="-122"/>
              </a:rPr>
              <a:t>轨道</a:t>
            </a:r>
            <a:r>
              <a:rPr lang="en-US" altLang="zh-CN" sz="2400" b="0" dirty="0">
                <a:solidFill>
                  <a:schemeClr val="tx1"/>
                </a:solidFill>
                <a:latin typeface="Arial" charset="0"/>
                <a:ea typeface="黑体" pitchFamily="2" charset="-122"/>
              </a:rPr>
              <a:t>(</a:t>
            </a:r>
            <a:r>
              <a:rPr lang="zh-CN" altLang="en-US" sz="2400" b="0" dirty="0">
                <a:solidFill>
                  <a:schemeClr val="tx1"/>
                </a:solidFill>
                <a:latin typeface="Arial" charset="0"/>
                <a:ea typeface="黑体" pitchFamily="2" charset="-122"/>
              </a:rPr>
              <a:t>自由原子</a:t>
            </a:r>
            <a:r>
              <a:rPr lang="en-US" altLang="zh-CN" sz="2400" b="0" dirty="0">
                <a:solidFill>
                  <a:schemeClr val="tx1"/>
                </a:solidFill>
                <a:latin typeface="Arial" charset="0"/>
                <a:ea typeface="黑体" pitchFamily="2" charset="-122"/>
              </a:rPr>
              <a:t>)</a:t>
            </a:r>
            <a:r>
              <a:rPr lang="zh-CN" altLang="en-US" sz="2400" b="0" dirty="0">
                <a:solidFill>
                  <a:schemeClr val="tx1"/>
                </a:solidFill>
                <a:latin typeface="Arial" charset="0"/>
                <a:ea typeface="黑体" pitchFamily="2" charset="-122"/>
              </a:rPr>
              <a:t>发生分裂。按微扰理论可计算分裂能的大小，因计算较繁，定性地将配体看作按一定对称性排布的点电荷与</a:t>
            </a:r>
            <a:r>
              <a:rPr lang="en-US" altLang="zh-CN" sz="2400" b="0" dirty="0">
                <a:solidFill>
                  <a:schemeClr val="tx1"/>
                </a:solidFill>
                <a:latin typeface="Arial" charset="0"/>
                <a:ea typeface="黑体" pitchFamily="2" charset="-122"/>
              </a:rPr>
              <a:t>M</a:t>
            </a:r>
            <a:r>
              <a:rPr lang="zh-CN" altLang="en-US" sz="2400" b="0" dirty="0">
                <a:solidFill>
                  <a:schemeClr val="tx1"/>
                </a:solidFill>
                <a:latin typeface="Arial" charset="0"/>
                <a:ea typeface="黑体" pitchFamily="2" charset="-122"/>
              </a:rPr>
              <a:t>的</a:t>
            </a:r>
            <a:r>
              <a:rPr lang="en-US" altLang="zh-CN" sz="2400" b="0" dirty="0">
                <a:solidFill>
                  <a:schemeClr val="tx1"/>
                </a:solidFill>
                <a:latin typeface="Arial" charset="0"/>
                <a:ea typeface="黑体" pitchFamily="2" charset="-122"/>
              </a:rPr>
              <a:t>d</a:t>
            </a:r>
            <a:r>
              <a:rPr lang="zh-CN" altLang="en-US" sz="2400" b="0" dirty="0">
                <a:solidFill>
                  <a:schemeClr val="tx1"/>
                </a:solidFill>
                <a:latin typeface="Arial" charset="0"/>
                <a:ea typeface="黑体" pitchFamily="2" charset="-122"/>
              </a:rPr>
              <a:t>轨道电子云产生排斥作用</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403648" y="116632"/>
            <a:ext cx="6412523" cy="795338"/>
          </a:xfrm>
        </p:spPr>
        <p:txBody>
          <a:bodyPr/>
          <a:lstStyle/>
          <a:p>
            <a:pPr eaLnBrk="1" hangingPunct="1"/>
            <a:r>
              <a:rPr lang="zh-CN" altLang="en-US" sz="3200" dirty="0">
                <a:solidFill>
                  <a:srgbClr val="CC3300"/>
                </a:solidFill>
                <a:latin typeface="Arial" charset="0"/>
              </a:rPr>
              <a:t>过渡金属离子在八面体场下的情况</a:t>
            </a:r>
          </a:p>
        </p:txBody>
      </p:sp>
      <p:sp>
        <p:nvSpPr>
          <p:cNvPr id="36867" name="Rectangle 4"/>
          <p:cNvSpPr>
            <a:spLocks noChangeArrowheads="1"/>
          </p:cNvSpPr>
          <p:nvPr/>
        </p:nvSpPr>
        <p:spPr bwMode="auto">
          <a:xfrm>
            <a:off x="179512" y="1052736"/>
            <a:ext cx="8640960" cy="142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50000"/>
              </a:spcBef>
              <a:buFontTx/>
              <a:buNone/>
            </a:pPr>
            <a:r>
              <a:rPr lang="zh-CN" altLang="en-US" sz="2400" dirty="0">
                <a:solidFill>
                  <a:schemeClr val="tx1"/>
                </a:solidFill>
                <a:latin typeface="Arial" charset="0"/>
                <a:ea typeface="黑体" pitchFamily="2" charset="-122"/>
              </a:rPr>
              <a:t>过渡金属的中心离子的</a:t>
            </a:r>
            <a:r>
              <a:rPr lang="en-US" altLang="zh-CN" sz="2400" dirty="0">
                <a:solidFill>
                  <a:schemeClr val="tx1"/>
                </a:solidFill>
                <a:latin typeface="Arial" charset="0"/>
                <a:ea typeface="黑体" pitchFamily="2" charset="-122"/>
              </a:rPr>
              <a:t>5</a:t>
            </a:r>
            <a:r>
              <a:rPr lang="zh-CN" altLang="en-US" sz="2400" dirty="0">
                <a:solidFill>
                  <a:schemeClr val="tx1"/>
                </a:solidFill>
                <a:latin typeface="Arial" charset="0"/>
                <a:ea typeface="黑体" pitchFamily="2" charset="-122"/>
              </a:rPr>
              <a:t>个</a:t>
            </a:r>
            <a:r>
              <a:rPr lang="en-US" altLang="zh-CN" sz="2400" dirty="0">
                <a:solidFill>
                  <a:schemeClr val="tx1"/>
                </a:solidFill>
                <a:latin typeface="Arial" charset="0"/>
                <a:ea typeface="黑体" pitchFamily="2" charset="-122"/>
              </a:rPr>
              <a:t>d</a:t>
            </a:r>
            <a:r>
              <a:rPr lang="zh-CN" altLang="en-US" sz="2400" dirty="0">
                <a:solidFill>
                  <a:schemeClr val="tx1"/>
                </a:solidFill>
                <a:latin typeface="Arial" charset="0"/>
                <a:ea typeface="黑体" pitchFamily="2" charset="-122"/>
              </a:rPr>
              <a:t>轨道在假想的球形场</a:t>
            </a:r>
            <a:r>
              <a:rPr lang="en-US" altLang="zh-CN" sz="2400" dirty="0">
                <a:solidFill>
                  <a:schemeClr val="tx1"/>
                </a:solidFill>
                <a:latin typeface="Arial" charset="0"/>
                <a:ea typeface="黑体" pitchFamily="2" charset="-122"/>
              </a:rPr>
              <a:t>(</a:t>
            </a:r>
            <a:r>
              <a:rPr lang="zh-CN" altLang="en-US" sz="2400" dirty="0">
                <a:solidFill>
                  <a:schemeClr val="tx1"/>
                </a:solidFill>
                <a:latin typeface="Arial" charset="0"/>
                <a:ea typeface="黑体" pitchFamily="2" charset="-122"/>
              </a:rPr>
              <a:t>均匀电场</a:t>
            </a:r>
            <a:r>
              <a:rPr lang="en-US" altLang="zh-CN" sz="2400" dirty="0">
                <a:solidFill>
                  <a:schemeClr val="tx1"/>
                </a:solidFill>
                <a:latin typeface="Arial" charset="0"/>
                <a:ea typeface="黑体" pitchFamily="2" charset="-122"/>
              </a:rPr>
              <a:t>) </a:t>
            </a:r>
            <a:r>
              <a:rPr lang="zh-CN" altLang="en-US" sz="2400" dirty="0">
                <a:solidFill>
                  <a:schemeClr val="tx1"/>
                </a:solidFill>
                <a:latin typeface="Arial" charset="0"/>
                <a:ea typeface="黑体" pitchFamily="2" charset="-122"/>
              </a:rPr>
              <a:t>中能量是简并的，受到配位体负电场作用时，会发生</a:t>
            </a:r>
            <a:r>
              <a:rPr lang="en-US" altLang="zh-CN" sz="2400" dirty="0">
                <a:solidFill>
                  <a:schemeClr val="tx1"/>
                </a:solidFill>
                <a:latin typeface="Arial" charset="0"/>
                <a:ea typeface="黑体" pitchFamily="2" charset="-122"/>
              </a:rPr>
              <a:t>d </a:t>
            </a:r>
            <a:r>
              <a:rPr lang="zh-CN" altLang="en-US" sz="2400" dirty="0">
                <a:solidFill>
                  <a:schemeClr val="tx1"/>
                </a:solidFill>
                <a:latin typeface="Arial" charset="0"/>
                <a:ea typeface="黑体" pitchFamily="2" charset="-122"/>
              </a:rPr>
              <a:t>轨道的能级分裂。</a:t>
            </a:r>
          </a:p>
        </p:txBody>
      </p:sp>
      <p:sp>
        <p:nvSpPr>
          <p:cNvPr id="36868" name="Text Box 10"/>
          <p:cNvSpPr txBox="1">
            <a:spLocks noChangeArrowheads="1"/>
          </p:cNvSpPr>
          <p:nvPr/>
        </p:nvSpPr>
        <p:spPr bwMode="auto">
          <a:xfrm>
            <a:off x="8427427" y="5203825"/>
            <a:ext cx="595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T</a:t>
            </a:r>
            <a:r>
              <a:rPr lang="en-US" altLang="zh-CN" sz="2400" baseline="-25000">
                <a:solidFill>
                  <a:schemeClr val="tx1"/>
                </a:solidFill>
              </a:rPr>
              <a:t>2g</a:t>
            </a:r>
            <a:endParaRPr lang="en-US" altLang="zh-CN" sz="2400">
              <a:solidFill>
                <a:schemeClr val="tx1"/>
              </a:solidFill>
            </a:endParaRPr>
          </a:p>
        </p:txBody>
      </p:sp>
      <p:sp>
        <p:nvSpPr>
          <p:cNvPr id="36869" name="Text Box 11"/>
          <p:cNvSpPr txBox="1">
            <a:spLocks noChangeArrowheads="1"/>
          </p:cNvSpPr>
          <p:nvPr/>
        </p:nvSpPr>
        <p:spPr bwMode="auto">
          <a:xfrm>
            <a:off x="8160728" y="3357563"/>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E</a:t>
            </a:r>
            <a:r>
              <a:rPr lang="en-US" altLang="zh-CN" sz="2400" baseline="-25000">
                <a:solidFill>
                  <a:schemeClr val="tx1"/>
                </a:solidFill>
              </a:rPr>
              <a:t>g</a:t>
            </a:r>
            <a:endParaRPr lang="en-US" altLang="zh-CN" sz="2400">
              <a:solidFill>
                <a:schemeClr val="tx1"/>
              </a:solidFill>
            </a:endParaRPr>
          </a:p>
        </p:txBody>
      </p:sp>
      <p:pic>
        <p:nvPicPr>
          <p:cNvPr id="36870" name="Picture 5" descr="FG25_11"/>
          <p:cNvPicPr>
            <a:picLocks noChangeAspect="1" noChangeArrowheads="1"/>
          </p:cNvPicPr>
          <p:nvPr/>
        </p:nvPicPr>
        <p:blipFill>
          <a:blip r:embed="rId2">
            <a:extLst>
              <a:ext uri="{28A0092B-C50C-407E-A947-70E740481C1C}">
                <a14:useLocalDpi xmlns:a14="http://schemas.microsoft.com/office/drawing/2010/main" val="0"/>
              </a:ext>
            </a:extLst>
          </a:blip>
          <a:srcRect r="59563" b="18759"/>
          <a:stretch>
            <a:fillRect/>
          </a:stretch>
        </p:blipFill>
        <p:spPr bwMode="auto">
          <a:xfrm>
            <a:off x="4160228" y="2205038"/>
            <a:ext cx="3789485" cy="2093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1" name="Picture 6" descr="FG25_11"/>
          <p:cNvPicPr>
            <a:picLocks noChangeAspect="1" noChangeArrowheads="1"/>
          </p:cNvPicPr>
          <p:nvPr/>
        </p:nvPicPr>
        <p:blipFill>
          <a:blip r:embed="rId2">
            <a:extLst>
              <a:ext uri="{28A0092B-C50C-407E-A947-70E740481C1C}">
                <a14:useLocalDpi xmlns:a14="http://schemas.microsoft.com/office/drawing/2010/main" val="0"/>
              </a:ext>
            </a:extLst>
          </a:blip>
          <a:srcRect l="38676" b="20920"/>
          <a:stretch>
            <a:fillRect/>
          </a:stretch>
        </p:blipFill>
        <p:spPr bwMode="auto">
          <a:xfrm>
            <a:off x="3096359" y="4495800"/>
            <a:ext cx="531788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2" name="Text Box 16"/>
          <p:cNvSpPr txBox="1">
            <a:spLocks noChangeArrowheads="1"/>
          </p:cNvSpPr>
          <p:nvPr/>
        </p:nvSpPr>
        <p:spPr bwMode="auto">
          <a:xfrm>
            <a:off x="3761643" y="6284913"/>
            <a:ext cx="599814"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tx1"/>
                </a:solidFill>
                <a:latin typeface="Arial" charset="0"/>
                <a:ea typeface="黑体" pitchFamily="2" charset="-122"/>
              </a:rPr>
              <a:t>d</a:t>
            </a:r>
            <a:r>
              <a:rPr lang="en-US" altLang="zh-CN" sz="2400" i="1" baseline="-25000">
                <a:solidFill>
                  <a:schemeClr val="tx1"/>
                </a:solidFill>
                <a:latin typeface="Arial" charset="0"/>
                <a:ea typeface="黑体" pitchFamily="2" charset="-122"/>
              </a:rPr>
              <a:t>xy</a:t>
            </a:r>
            <a:endParaRPr lang="en-US" altLang="zh-CN" sz="2400" i="1">
              <a:solidFill>
                <a:schemeClr val="tx1"/>
              </a:solidFill>
              <a:latin typeface="Arial" charset="0"/>
              <a:ea typeface="黑体" pitchFamily="2" charset="-122"/>
            </a:endParaRPr>
          </a:p>
        </p:txBody>
      </p:sp>
      <p:sp>
        <p:nvSpPr>
          <p:cNvPr id="36873" name="Text Box 17"/>
          <p:cNvSpPr txBox="1">
            <a:spLocks noChangeArrowheads="1"/>
          </p:cNvSpPr>
          <p:nvPr/>
        </p:nvSpPr>
        <p:spPr bwMode="auto">
          <a:xfrm>
            <a:off x="5489331" y="6308725"/>
            <a:ext cx="588592"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tx1"/>
                </a:solidFill>
                <a:latin typeface="Arial" charset="0"/>
                <a:ea typeface="黑体" pitchFamily="2" charset="-122"/>
              </a:rPr>
              <a:t>d</a:t>
            </a:r>
            <a:r>
              <a:rPr lang="en-US" altLang="zh-CN" sz="2400" i="1" baseline="-25000">
                <a:solidFill>
                  <a:schemeClr val="tx1"/>
                </a:solidFill>
                <a:latin typeface="Arial" charset="0"/>
                <a:ea typeface="黑体" pitchFamily="2" charset="-122"/>
              </a:rPr>
              <a:t>xz</a:t>
            </a:r>
            <a:endParaRPr lang="en-US" altLang="zh-CN" sz="2400" i="1">
              <a:solidFill>
                <a:schemeClr val="tx1"/>
              </a:solidFill>
              <a:latin typeface="Arial" charset="0"/>
              <a:ea typeface="黑体" pitchFamily="2" charset="-122"/>
            </a:endParaRPr>
          </a:p>
        </p:txBody>
      </p:sp>
      <p:sp>
        <p:nvSpPr>
          <p:cNvPr id="36874" name="Text Box 18"/>
          <p:cNvSpPr txBox="1">
            <a:spLocks noChangeArrowheads="1"/>
          </p:cNvSpPr>
          <p:nvPr/>
        </p:nvSpPr>
        <p:spPr bwMode="auto">
          <a:xfrm>
            <a:off x="7209692" y="6284913"/>
            <a:ext cx="588592"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tx1"/>
                </a:solidFill>
                <a:latin typeface="Arial" charset="0"/>
                <a:ea typeface="黑体" pitchFamily="2" charset="-122"/>
              </a:rPr>
              <a:t>d</a:t>
            </a:r>
            <a:r>
              <a:rPr lang="en-US" altLang="zh-CN" sz="2400" i="1" baseline="-25000">
                <a:solidFill>
                  <a:schemeClr val="tx1"/>
                </a:solidFill>
                <a:latin typeface="Arial" charset="0"/>
                <a:ea typeface="黑体" pitchFamily="2" charset="-122"/>
              </a:rPr>
              <a:t>yz</a:t>
            </a:r>
            <a:endParaRPr lang="en-US" altLang="zh-CN" sz="2400" i="1">
              <a:solidFill>
                <a:schemeClr val="tx1"/>
              </a:solidFill>
              <a:latin typeface="Arial" charset="0"/>
              <a:ea typeface="黑体" pitchFamily="2" charset="-122"/>
            </a:endParaRPr>
          </a:p>
        </p:txBody>
      </p:sp>
      <p:sp>
        <p:nvSpPr>
          <p:cNvPr id="36875" name="Text Box 19"/>
          <p:cNvSpPr txBox="1">
            <a:spLocks noChangeArrowheads="1"/>
          </p:cNvSpPr>
          <p:nvPr/>
        </p:nvSpPr>
        <p:spPr bwMode="auto">
          <a:xfrm>
            <a:off x="4824046" y="4221163"/>
            <a:ext cx="372187"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tx1"/>
                </a:solidFill>
                <a:latin typeface="Arial" charset="0"/>
                <a:ea typeface="黑体" pitchFamily="2" charset="-122"/>
              </a:rPr>
              <a:t>d</a:t>
            </a:r>
            <a:endParaRPr lang="en-US" altLang="zh-CN" sz="2400" i="1" baseline="-25000">
              <a:solidFill>
                <a:schemeClr val="tx1"/>
              </a:solidFill>
              <a:latin typeface="Arial" charset="0"/>
              <a:ea typeface="黑体" pitchFamily="2" charset="-122"/>
            </a:endParaRPr>
          </a:p>
        </p:txBody>
      </p:sp>
      <p:sp>
        <p:nvSpPr>
          <p:cNvPr id="36876" name="Text Box 21"/>
          <p:cNvSpPr txBox="1">
            <a:spLocks noChangeArrowheads="1"/>
          </p:cNvSpPr>
          <p:nvPr/>
        </p:nvSpPr>
        <p:spPr bwMode="auto">
          <a:xfrm>
            <a:off x="4988169" y="4365625"/>
            <a:ext cx="362569" cy="338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i="1">
                <a:solidFill>
                  <a:schemeClr val="tx1"/>
                </a:solidFill>
                <a:latin typeface="Arial" charset="0"/>
                <a:ea typeface="黑体" pitchFamily="2" charset="-122"/>
              </a:rPr>
              <a:t>z</a:t>
            </a:r>
            <a:r>
              <a:rPr lang="en-US" altLang="zh-CN" sz="1600" i="1" baseline="30000">
                <a:solidFill>
                  <a:schemeClr val="tx1"/>
                </a:solidFill>
                <a:latin typeface="Arial" charset="0"/>
                <a:ea typeface="黑体" pitchFamily="2" charset="-122"/>
              </a:rPr>
              <a:t>2</a:t>
            </a:r>
            <a:endParaRPr lang="en-US" altLang="zh-CN" sz="1600" i="1">
              <a:solidFill>
                <a:schemeClr val="tx1"/>
              </a:solidFill>
              <a:latin typeface="Arial" charset="0"/>
              <a:ea typeface="黑体" pitchFamily="2" charset="-122"/>
            </a:endParaRPr>
          </a:p>
        </p:txBody>
      </p:sp>
      <p:grpSp>
        <p:nvGrpSpPr>
          <p:cNvPr id="36877" name="Group 24"/>
          <p:cNvGrpSpPr>
            <a:grpSpLocks/>
          </p:cNvGrpSpPr>
          <p:nvPr/>
        </p:nvGrpSpPr>
        <p:grpSpPr bwMode="auto">
          <a:xfrm>
            <a:off x="6603023" y="4149729"/>
            <a:ext cx="800100" cy="504826"/>
            <a:chOff x="737" y="2282"/>
            <a:chExt cx="546" cy="318"/>
          </a:xfrm>
        </p:grpSpPr>
        <p:sp>
          <p:nvSpPr>
            <p:cNvPr id="36879" name="Text Box 22"/>
            <p:cNvSpPr txBox="1">
              <a:spLocks noChangeArrowheads="1"/>
            </p:cNvSpPr>
            <p:nvPr/>
          </p:nvSpPr>
          <p:spPr bwMode="auto">
            <a:xfrm>
              <a:off x="852" y="2387"/>
              <a:ext cx="431"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i="1">
                  <a:solidFill>
                    <a:schemeClr val="tx1"/>
                  </a:solidFill>
                  <a:latin typeface="Arial" charset="0"/>
                  <a:ea typeface="黑体" pitchFamily="2" charset="-122"/>
                </a:rPr>
                <a:t>x</a:t>
              </a:r>
              <a:r>
                <a:rPr lang="en-US" altLang="zh-CN" sz="1600" i="1" baseline="30000">
                  <a:solidFill>
                    <a:schemeClr val="tx1"/>
                  </a:solidFill>
                  <a:latin typeface="Arial" charset="0"/>
                  <a:ea typeface="黑体" pitchFamily="2" charset="-122"/>
                </a:rPr>
                <a:t>2</a:t>
              </a:r>
              <a:r>
                <a:rPr lang="en-US" altLang="zh-CN" sz="1600" i="1">
                  <a:solidFill>
                    <a:schemeClr val="tx1"/>
                  </a:solidFill>
                  <a:latin typeface="Arial" charset="0"/>
                  <a:ea typeface="黑体" pitchFamily="2" charset="-122"/>
                </a:rPr>
                <a:t>-y</a:t>
              </a:r>
              <a:r>
                <a:rPr lang="en-US" altLang="zh-CN" sz="1600" i="1" baseline="30000">
                  <a:solidFill>
                    <a:schemeClr val="tx1"/>
                  </a:solidFill>
                  <a:latin typeface="Arial" charset="0"/>
                  <a:ea typeface="黑体" pitchFamily="2" charset="-122"/>
                </a:rPr>
                <a:t>2</a:t>
              </a:r>
              <a:endParaRPr lang="en-US" altLang="zh-CN" sz="1600" i="1">
                <a:solidFill>
                  <a:schemeClr val="tx1"/>
                </a:solidFill>
                <a:latin typeface="Arial" charset="0"/>
                <a:ea typeface="黑体" pitchFamily="2" charset="-122"/>
              </a:endParaRPr>
            </a:p>
          </p:txBody>
        </p:sp>
        <p:sp>
          <p:nvSpPr>
            <p:cNvPr id="36880" name="Text Box 23"/>
            <p:cNvSpPr txBox="1">
              <a:spLocks noChangeArrowheads="1"/>
            </p:cNvSpPr>
            <p:nvPr/>
          </p:nvSpPr>
          <p:spPr bwMode="auto">
            <a:xfrm>
              <a:off x="737" y="2282"/>
              <a:ext cx="254"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i="1">
                  <a:solidFill>
                    <a:schemeClr val="tx1"/>
                  </a:solidFill>
                  <a:latin typeface="Arial" charset="0"/>
                  <a:ea typeface="黑体" pitchFamily="2" charset="-122"/>
                </a:rPr>
                <a:t>d</a:t>
              </a:r>
              <a:endParaRPr lang="en-US" altLang="zh-CN" sz="2400" i="1" baseline="-25000">
                <a:solidFill>
                  <a:schemeClr val="tx1"/>
                </a:solidFill>
                <a:latin typeface="Arial" charset="0"/>
                <a:ea typeface="黑体" pitchFamily="2" charset="-122"/>
              </a:endParaRPr>
            </a:p>
          </p:txBody>
        </p:sp>
      </p:grpSp>
      <p:pic>
        <p:nvPicPr>
          <p:cNvPr id="36878" name="Picture 3" descr="CHA5602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638" y="2660947"/>
            <a:ext cx="3124200"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5"/>
          <p:cNvGraphicFramePr>
            <a:graphicFrameLocks noChangeAspect="1"/>
          </p:cNvGraphicFramePr>
          <p:nvPr/>
        </p:nvGraphicFramePr>
        <p:xfrm>
          <a:off x="1428751" y="1268413"/>
          <a:ext cx="2039815" cy="2665412"/>
        </p:xfrm>
        <a:graphic>
          <a:graphicData uri="http://schemas.openxmlformats.org/presentationml/2006/ole">
            <mc:AlternateContent xmlns:mc="http://schemas.openxmlformats.org/markup-compatibility/2006">
              <mc:Choice xmlns:v="urn:schemas-microsoft-com:vml" Requires="v">
                <p:oleObj r:id="rId2" imgW="771525" imgH="933450" progId="ChemWindow.Document">
                  <p:embed/>
                </p:oleObj>
              </mc:Choice>
              <mc:Fallback>
                <p:oleObj r:id="rId2" imgW="771525" imgH="933450" progId="ChemWindow.Document">
                  <p:embed/>
                  <p:pic>
                    <p:nvPicPr>
                      <p:cNvPr id="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1" y="1268413"/>
                        <a:ext cx="2039815" cy="26654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1" name="Object 7"/>
          <p:cNvGraphicFramePr>
            <a:graphicFrameLocks noChangeAspect="1"/>
          </p:cNvGraphicFramePr>
          <p:nvPr/>
        </p:nvGraphicFramePr>
        <p:xfrm>
          <a:off x="4154366" y="1412875"/>
          <a:ext cx="2327031" cy="2484438"/>
        </p:xfrm>
        <a:graphic>
          <a:graphicData uri="http://schemas.openxmlformats.org/presentationml/2006/ole">
            <mc:AlternateContent xmlns:mc="http://schemas.openxmlformats.org/markup-compatibility/2006">
              <mc:Choice xmlns:v="urn:schemas-microsoft-com:vml" Requires="v">
                <p:oleObj r:id="rId4" imgW="904875" imgH="885825" progId="ChemWindow.Document">
                  <p:embed/>
                </p:oleObj>
              </mc:Choice>
              <mc:Fallback>
                <p:oleObj r:id="rId4" imgW="904875" imgH="885825" progId="ChemWindow.Document">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366" y="1412875"/>
                        <a:ext cx="2327031" cy="2484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Object 9"/>
          <p:cNvGraphicFramePr>
            <a:graphicFrameLocks noChangeAspect="1"/>
          </p:cNvGraphicFramePr>
          <p:nvPr/>
        </p:nvGraphicFramePr>
        <p:xfrm>
          <a:off x="763466" y="4292601"/>
          <a:ext cx="1881554" cy="1990725"/>
        </p:xfrm>
        <a:graphic>
          <a:graphicData uri="http://schemas.openxmlformats.org/presentationml/2006/ole">
            <mc:AlternateContent xmlns:mc="http://schemas.openxmlformats.org/markup-compatibility/2006">
              <mc:Choice xmlns:v="urn:schemas-microsoft-com:vml" Requires="v">
                <p:oleObj r:id="rId6" imgW="904875" imgH="885825" progId="ChemWindow.Document">
                  <p:embed/>
                </p:oleObj>
              </mc:Choice>
              <mc:Fallback>
                <p:oleObj r:id="rId6" imgW="904875" imgH="885825" progId="ChemWindow.Document">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66" y="4292601"/>
                        <a:ext cx="1881554" cy="19907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3" name="Object 11"/>
          <p:cNvGraphicFramePr>
            <a:graphicFrameLocks noChangeAspect="1"/>
          </p:cNvGraphicFramePr>
          <p:nvPr/>
        </p:nvGraphicFramePr>
        <p:xfrm>
          <a:off x="3090497" y="4365626"/>
          <a:ext cx="1863969" cy="1914525"/>
        </p:xfrm>
        <a:graphic>
          <a:graphicData uri="http://schemas.openxmlformats.org/presentationml/2006/ole">
            <mc:AlternateContent xmlns:mc="http://schemas.openxmlformats.org/markup-compatibility/2006">
              <mc:Choice xmlns:v="urn:schemas-microsoft-com:vml" Requires="v">
                <p:oleObj r:id="rId8" imgW="933450" imgH="885825" progId="ChemWindow.Document">
                  <p:embed/>
                </p:oleObj>
              </mc:Choice>
              <mc:Fallback>
                <p:oleObj r:id="rId8" imgW="933450" imgH="885825" progId="ChemWindow.Document">
                  <p:embed/>
                  <p:pic>
                    <p:nvPicPr>
                      <p:cNvPr id="0"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0497" y="4365626"/>
                        <a:ext cx="1863969" cy="1914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4" name="Object 13"/>
          <p:cNvGraphicFramePr>
            <a:graphicFrameLocks noChangeAspect="1"/>
          </p:cNvGraphicFramePr>
          <p:nvPr/>
        </p:nvGraphicFramePr>
        <p:xfrm>
          <a:off x="5350120" y="4365626"/>
          <a:ext cx="1749669" cy="1914525"/>
        </p:xfrm>
        <a:graphic>
          <a:graphicData uri="http://schemas.openxmlformats.org/presentationml/2006/ole">
            <mc:AlternateContent xmlns:mc="http://schemas.openxmlformats.org/markup-compatibility/2006">
              <mc:Choice xmlns:v="urn:schemas-microsoft-com:vml" Requires="v">
                <p:oleObj r:id="rId10" imgW="876300" imgH="885825" progId="ChemWindow.Document">
                  <p:embed/>
                </p:oleObj>
              </mc:Choice>
              <mc:Fallback>
                <p:oleObj r:id="rId10" imgW="876300" imgH="885825" progId="ChemWindow.Document">
                  <p:embed/>
                  <p:pic>
                    <p:nvPicPr>
                      <p:cNvPr id="0"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0120" y="4365626"/>
                        <a:ext cx="1749669" cy="1914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 Box 14"/>
          <p:cNvSpPr txBox="1">
            <a:spLocks noChangeArrowheads="1"/>
          </p:cNvSpPr>
          <p:nvPr/>
        </p:nvSpPr>
        <p:spPr bwMode="auto">
          <a:xfrm>
            <a:off x="7458808" y="5033963"/>
            <a:ext cx="595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T</a:t>
            </a:r>
            <a:r>
              <a:rPr lang="en-US" altLang="zh-CN" sz="2400" baseline="-25000">
                <a:solidFill>
                  <a:schemeClr val="tx1"/>
                </a:solidFill>
              </a:rPr>
              <a:t>2g</a:t>
            </a:r>
            <a:endParaRPr lang="en-US" altLang="zh-CN" sz="2400">
              <a:solidFill>
                <a:schemeClr val="tx1"/>
              </a:solidFill>
            </a:endParaRPr>
          </a:p>
        </p:txBody>
      </p:sp>
      <p:sp>
        <p:nvSpPr>
          <p:cNvPr id="37896" name="Text Box 15"/>
          <p:cNvSpPr txBox="1">
            <a:spLocks noChangeArrowheads="1"/>
          </p:cNvSpPr>
          <p:nvPr/>
        </p:nvSpPr>
        <p:spPr bwMode="auto">
          <a:xfrm>
            <a:off x="7193574" y="258445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E</a:t>
            </a:r>
            <a:r>
              <a:rPr lang="en-US" altLang="zh-CN" sz="2400" baseline="-25000">
                <a:solidFill>
                  <a:schemeClr val="tx1"/>
                </a:solidFill>
              </a:rPr>
              <a:t>g</a:t>
            </a:r>
            <a:endParaRPr lang="en-US" altLang="zh-CN" sz="2400">
              <a:solidFill>
                <a:schemeClr val="tx1"/>
              </a:solidFill>
            </a:endParaRPr>
          </a:p>
        </p:txBody>
      </p:sp>
      <p:sp>
        <p:nvSpPr>
          <p:cNvPr id="37897" name="Rectangle 16"/>
          <p:cNvSpPr>
            <a:spLocks noChangeArrowheads="1"/>
          </p:cNvSpPr>
          <p:nvPr/>
        </p:nvSpPr>
        <p:spPr bwMode="auto">
          <a:xfrm>
            <a:off x="2699792" y="199093"/>
            <a:ext cx="395813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dirty="0">
                <a:solidFill>
                  <a:srgbClr val="CC3300"/>
                </a:solidFill>
                <a:latin typeface="Arial" charset="0"/>
                <a:ea typeface="+mj-ea"/>
                <a:cs typeface="+mj-cs"/>
              </a:rPr>
              <a:t>d</a:t>
            </a:r>
            <a:r>
              <a:rPr lang="zh-CN" altLang="en-US" dirty="0">
                <a:solidFill>
                  <a:srgbClr val="CC3300"/>
                </a:solidFill>
                <a:latin typeface="Arial" charset="0"/>
                <a:ea typeface="+mj-ea"/>
                <a:cs typeface="+mj-cs"/>
              </a:rPr>
              <a:t> 轨道与电场的作用 </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5"/>
          <p:cNvPicPr>
            <a:picLocks noChangeAspect="1" noChangeArrowheads="1"/>
          </p:cNvPicPr>
          <p:nvPr/>
        </p:nvPicPr>
        <p:blipFill>
          <a:blip r:embed="rId2">
            <a:extLst>
              <a:ext uri="{28A0092B-C50C-407E-A947-70E740481C1C}">
                <a14:useLocalDpi xmlns:a14="http://schemas.microsoft.com/office/drawing/2010/main" val="0"/>
              </a:ext>
            </a:extLst>
          </a:blip>
          <a:srcRect t="5930"/>
          <a:stretch>
            <a:fillRect/>
          </a:stretch>
        </p:blipFill>
        <p:spPr bwMode="auto">
          <a:xfrm>
            <a:off x="14654" y="0"/>
            <a:ext cx="9144000" cy="6859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94402" name="Text Box 2"/>
          <p:cNvSpPr txBox="1">
            <a:spLocks noChangeArrowheads="1"/>
          </p:cNvSpPr>
          <p:nvPr/>
        </p:nvSpPr>
        <p:spPr bwMode="auto">
          <a:xfrm>
            <a:off x="1187624" y="908720"/>
            <a:ext cx="6940623" cy="707886"/>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en-US" altLang="zh-CN" sz="4000" dirty="0">
                <a:solidFill>
                  <a:srgbClr val="FF3300"/>
                </a:solidFill>
                <a:effectLst>
                  <a:outerShdw blurRad="38100" dist="38100" dir="2700000" algn="tl">
                    <a:srgbClr val="C0C0C0"/>
                  </a:outerShdw>
                </a:effectLst>
                <a:latin typeface="Arial" charset="0"/>
              </a:rPr>
              <a:t>10.1  </a:t>
            </a:r>
            <a:r>
              <a:rPr kumimoji="0" lang="zh-CN" altLang="en-US" sz="4000" dirty="0">
                <a:solidFill>
                  <a:srgbClr val="FF3300"/>
                </a:solidFill>
                <a:effectLst>
                  <a:outerShdw blurRad="38100" dist="38100" dir="2700000" algn="tl">
                    <a:srgbClr val="C0C0C0"/>
                  </a:outerShdw>
                </a:effectLst>
                <a:latin typeface="Arial" charset="0"/>
              </a:rPr>
              <a:t>配位化合物的基本概念</a:t>
            </a:r>
          </a:p>
        </p:txBody>
      </p:sp>
      <p:sp>
        <p:nvSpPr>
          <p:cNvPr id="6148" name="Rectangle 6"/>
          <p:cNvSpPr>
            <a:spLocks noChangeArrowheads="1"/>
          </p:cNvSpPr>
          <p:nvPr/>
        </p:nvSpPr>
        <p:spPr bwMode="auto">
          <a:xfrm>
            <a:off x="49212" y="3434575"/>
            <a:ext cx="8987284" cy="2308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dirty="0">
                <a:solidFill>
                  <a:schemeClr val="bg1"/>
                </a:solidFill>
                <a:ea typeface="黑体" pitchFamily="2" charset="-122"/>
              </a:rPr>
              <a:t>普鲁士蓝 </a:t>
            </a:r>
            <a:r>
              <a:rPr lang="en-US" altLang="zh-CN" sz="2400" dirty="0">
                <a:solidFill>
                  <a:schemeClr val="bg1"/>
                </a:solidFill>
                <a:ea typeface="黑体" pitchFamily="2" charset="-122"/>
              </a:rPr>
              <a:t>(Prussian blue)</a:t>
            </a:r>
          </a:p>
          <a:p>
            <a:pPr eaLnBrk="1" hangingPunct="1">
              <a:lnSpc>
                <a:spcPct val="120000"/>
              </a:lnSpc>
              <a:spcBef>
                <a:spcPct val="0"/>
              </a:spcBef>
              <a:buFontTx/>
              <a:buNone/>
            </a:pPr>
            <a:r>
              <a:rPr lang="zh-CN" altLang="en-US" sz="2400" dirty="0">
                <a:solidFill>
                  <a:schemeClr val="bg1"/>
                </a:solidFill>
                <a:ea typeface="黑体" pitchFamily="2" charset="-122"/>
              </a:rPr>
              <a:t>化学名称：亚铁氰化铁</a:t>
            </a:r>
          </a:p>
          <a:p>
            <a:pPr eaLnBrk="1" hangingPunct="1">
              <a:lnSpc>
                <a:spcPct val="120000"/>
              </a:lnSpc>
              <a:spcBef>
                <a:spcPct val="0"/>
              </a:spcBef>
              <a:buFontTx/>
              <a:buNone/>
            </a:pPr>
            <a:r>
              <a:rPr lang="zh-CN" altLang="en-US" sz="2400" dirty="0">
                <a:solidFill>
                  <a:schemeClr val="bg1"/>
                </a:solidFill>
                <a:ea typeface="黑体" pitchFamily="2" charset="-122"/>
              </a:rPr>
              <a:t>分子式： </a:t>
            </a:r>
            <a:r>
              <a:rPr lang="en-US" altLang="zh-CN" sz="2400" b="0" dirty="0">
                <a:solidFill>
                  <a:schemeClr val="bg1"/>
                </a:solidFill>
                <a:latin typeface="Arial" charset="0"/>
                <a:ea typeface="黑体" pitchFamily="2" charset="-122"/>
              </a:rPr>
              <a:t>Fe</a:t>
            </a:r>
            <a:r>
              <a:rPr lang="en-US" altLang="zh-CN" sz="2400" b="0" baseline="-25000" dirty="0">
                <a:solidFill>
                  <a:schemeClr val="bg1"/>
                </a:solidFill>
                <a:latin typeface="Arial" charset="0"/>
                <a:ea typeface="黑体" pitchFamily="2" charset="-122"/>
              </a:rPr>
              <a:t>4</a:t>
            </a:r>
            <a:r>
              <a:rPr lang="en-US" altLang="zh-CN" sz="2400" b="0" dirty="0">
                <a:solidFill>
                  <a:schemeClr val="bg1"/>
                </a:solidFill>
                <a:latin typeface="Arial" charset="0"/>
                <a:ea typeface="黑体" pitchFamily="2" charset="-122"/>
              </a:rPr>
              <a:t>[Fe(CN)</a:t>
            </a:r>
            <a:r>
              <a:rPr lang="en-US" altLang="zh-CN" sz="2400" b="0" baseline="-25000" dirty="0">
                <a:solidFill>
                  <a:schemeClr val="bg1"/>
                </a:solidFill>
                <a:latin typeface="Arial" charset="0"/>
                <a:ea typeface="黑体" pitchFamily="2" charset="-122"/>
              </a:rPr>
              <a:t>6</a:t>
            </a:r>
            <a:r>
              <a:rPr lang="en-US" altLang="zh-CN" sz="2400" b="0" dirty="0">
                <a:solidFill>
                  <a:schemeClr val="bg1"/>
                </a:solidFill>
                <a:latin typeface="Arial" charset="0"/>
                <a:ea typeface="黑体" pitchFamily="2" charset="-122"/>
              </a:rPr>
              <a:t>]</a:t>
            </a:r>
            <a:r>
              <a:rPr lang="en-US" altLang="zh-CN" sz="2400" b="0" baseline="-25000" dirty="0">
                <a:solidFill>
                  <a:schemeClr val="bg1"/>
                </a:solidFill>
                <a:latin typeface="Arial" charset="0"/>
                <a:ea typeface="黑体" pitchFamily="2" charset="-122"/>
              </a:rPr>
              <a:t>3</a:t>
            </a:r>
            <a:r>
              <a:rPr lang="en-US" altLang="zh-CN" sz="2400" b="0" dirty="0">
                <a:solidFill>
                  <a:schemeClr val="bg1"/>
                </a:solidFill>
                <a:latin typeface="Arial" charset="0"/>
                <a:ea typeface="黑体" pitchFamily="2" charset="-122"/>
              </a:rPr>
              <a:t>,</a:t>
            </a:r>
            <a:r>
              <a:rPr lang="zh-CN" altLang="en-US" sz="2400" b="0" dirty="0">
                <a:solidFill>
                  <a:schemeClr val="tx1"/>
                </a:solidFill>
                <a:latin typeface="Arial" charset="0"/>
                <a:ea typeface="黑体" pitchFamily="2" charset="-122"/>
              </a:rPr>
              <a:t> </a:t>
            </a:r>
            <a:r>
              <a:rPr lang="en-US" altLang="zh-CN" sz="2400" b="0" dirty="0">
                <a:solidFill>
                  <a:schemeClr val="bg1"/>
                </a:solidFill>
                <a:latin typeface="Arial" charset="0"/>
                <a:ea typeface="黑体" pitchFamily="2" charset="-122"/>
              </a:rPr>
              <a:t>K[</a:t>
            </a:r>
            <a:r>
              <a:rPr lang="en-US" altLang="zh-CN" sz="2400" b="0" dirty="0" err="1">
                <a:solidFill>
                  <a:schemeClr val="bg1"/>
                </a:solidFill>
                <a:latin typeface="Arial" charset="0"/>
                <a:ea typeface="黑体" pitchFamily="2" charset="-122"/>
              </a:rPr>
              <a:t>Fe</a:t>
            </a:r>
            <a:r>
              <a:rPr lang="en-US" altLang="zh-CN" sz="2400" b="0" baseline="30000" dirty="0" err="1">
                <a:solidFill>
                  <a:schemeClr val="bg1"/>
                </a:solidFill>
                <a:latin typeface="Arial" charset="0"/>
                <a:ea typeface="黑体" pitchFamily="2" charset="-122"/>
              </a:rPr>
              <a:t>III</a:t>
            </a:r>
            <a:r>
              <a:rPr lang="en-US" altLang="zh-CN" sz="2400" b="0" dirty="0" err="1">
                <a:solidFill>
                  <a:schemeClr val="bg1"/>
                </a:solidFill>
                <a:latin typeface="Arial" charset="0"/>
                <a:ea typeface="黑体" pitchFamily="2" charset="-122"/>
              </a:rPr>
              <a:t>Fe</a:t>
            </a:r>
            <a:r>
              <a:rPr lang="en-US" altLang="zh-CN" sz="2400" b="0" baseline="30000" dirty="0" err="1">
                <a:solidFill>
                  <a:schemeClr val="bg1"/>
                </a:solidFill>
                <a:latin typeface="Arial" charset="0"/>
                <a:ea typeface="黑体" pitchFamily="2" charset="-122"/>
              </a:rPr>
              <a:t>Ⅱ</a:t>
            </a:r>
            <a:r>
              <a:rPr lang="en-US" altLang="zh-CN" sz="2400" b="0" dirty="0">
                <a:solidFill>
                  <a:schemeClr val="bg1"/>
                </a:solidFill>
                <a:latin typeface="Arial" charset="0"/>
                <a:ea typeface="黑体" pitchFamily="2" charset="-122"/>
              </a:rPr>
              <a:t>(CN)</a:t>
            </a:r>
            <a:r>
              <a:rPr lang="en-US" altLang="zh-CN" sz="2400" b="0" baseline="-25000" dirty="0">
                <a:solidFill>
                  <a:schemeClr val="bg1"/>
                </a:solidFill>
                <a:latin typeface="Arial" charset="0"/>
                <a:ea typeface="黑体" pitchFamily="2" charset="-122"/>
              </a:rPr>
              <a:t>6</a:t>
            </a:r>
            <a:r>
              <a:rPr lang="en-US" altLang="zh-CN" sz="2400" b="0" dirty="0">
                <a:solidFill>
                  <a:schemeClr val="bg1"/>
                </a:solidFill>
                <a:latin typeface="Arial" charset="0"/>
                <a:ea typeface="黑体" pitchFamily="2" charset="-122"/>
              </a:rPr>
              <a:t>]</a:t>
            </a:r>
            <a:endParaRPr lang="en-US" altLang="zh-CN" sz="2400" dirty="0">
              <a:solidFill>
                <a:schemeClr val="bg1"/>
              </a:solidFill>
              <a:latin typeface="Arial" charset="0"/>
              <a:ea typeface="黑体" pitchFamily="2" charset="-122"/>
            </a:endParaRPr>
          </a:p>
          <a:p>
            <a:pPr eaLnBrk="1" hangingPunct="1">
              <a:lnSpc>
                <a:spcPct val="120000"/>
              </a:lnSpc>
              <a:spcBef>
                <a:spcPct val="0"/>
              </a:spcBef>
              <a:buFontTx/>
              <a:buNone/>
            </a:pPr>
            <a:r>
              <a:rPr lang="zh-CN" altLang="en-US" sz="2400" dirty="0">
                <a:solidFill>
                  <a:schemeClr val="bg1"/>
                </a:solidFill>
                <a:ea typeface="黑体" pitchFamily="2" charset="-122"/>
              </a:rPr>
              <a:t>把草木灰和牛血混在一起，制成亚铁氰化钾，再与三氯化铁反应</a:t>
            </a:r>
            <a:endParaRPr lang="zh-CN" altLang="en-US" sz="2400" b="0" dirty="0">
              <a:solidFill>
                <a:schemeClr val="bg1"/>
              </a:solidFill>
              <a:ea typeface="黑体" pitchFamily="2" charset="-122"/>
            </a:endParaRPr>
          </a:p>
          <a:p>
            <a:pPr algn="ctr" eaLnBrk="1" hangingPunct="1">
              <a:lnSpc>
                <a:spcPct val="120000"/>
              </a:lnSpc>
              <a:spcBef>
                <a:spcPct val="0"/>
              </a:spcBef>
              <a:buFontTx/>
              <a:buNone/>
            </a:pPr>
            <a:r>
              <a:rPr lang="en-US" altLang="zh-CN" sz="2400" dirty="0">
                <a:solidFill>
                  <a:schemeClr val="bg1"/>
                </a:solidFill>
                <a:ea typeface="黑体" pitchFamily="2" charset="-122"/>
              </a:rPr>
              <a:t>3K</a:t>
            </a:r>
            <a:r>
              <a:rPr lang="en-US" altLang="zh-CN" sz="2400" baseline="-25000" dirty="0">
                <a:solidFill>
                  <a:schemeClr val="bg1"/>
                </a:solidFill>
                <a:ea typeface="黑体" pitchFamily="2" charset="-122"/>
              </a:rPr>
              <a:t>4</a:t>
            </a:r>
            <a:r>
              <a:rPr lang="en-US" altLang="zh-CN" sz="2400" dirty="0">
                <a:solidFill>
                  <a:schemeClr val="bg1"/>
                </a:solidFill>
                <a:ea typeface="黑体" pitchFamily="2" charset="-122"/>
              </a:rPr>
              <a:t>Fe(CN)</a:t>
            </a:r>
            <a:r>
              <a:rPr lang="en-US" altLang="zh-CN" sz="2400" baseline="-25000" dirty="0">
                <a:solidFill>
                  <a:schemeClr val="bg1"/>
                </a:solidFill>
                <a:ea typeface="黑体" pitchFamily="2" charset="-122"/>
              </a:rPr>
              <a:t>6</a:t>
            </a:r>
            <a:r>
              <a:rPr lang="en-US" altLang="zh-CN" sz="2400" dirty="0">
                <a:solidFill>
                  <a:schemeClr val="bg1"/>
                </a:solidFill>
                <a:ea typeface="黑体" pitchFamily="2" charset="-122"/>
              </a:rPr>
              <a:t> + 4FeCl</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 → Fe</a:t>
            </a:r>
            <a:r>
              <a:rPr lang="en-US" altLang="zh-CN" sz="2400" baseline="-25000" dirty="0">
                <a:solidFill>
                  <a:schemeClr val="bg1"/>
                </a:solidFill>
                <a:ea typeface="黑体" pitchFamily="2" charset="-122"/>
              </a:rPr>
              <a:t>4</a:t>
            </a:r>
            <a:r>
              <a:rPr lang="en-US" altLang="zh-CN" sz="2400" dirty="0">
                <a:solidFill>
                  <a:schemeClr val="bg1"/>
                </a:solidFill>
                <a:ea typeface="黑体" pitchFamily="2" charset="-122"/>
              </a:rPr>
              <a:t>[Fe(CN)</a:t>
            </a:r>
            <a:r>
              <a:rPr lang="en-US" altLang="zh-CN" sz="2400" baseline="-25000" dirty="0">
                <a:solidFill>
                  <a:schemeClr val="bg1"/>
                </a:solidFill>
                <a:ea typeface="黑体" pitchFamily="2" charset="-122"/>
              </a:rPr>
              <a:t>6</a:t>
            </a:r>
            <a:r>
              <a:rPr lang="en-US" altLang="zh-CN" sz="2400" dirty="0">
                <a:solidFill>
                  <a:schemeClr val="bg1"/>
                </a:solidFill>
                <a:ea typeface="黑体" pitchFamily="2" charset="-122"/>
              </a:rPr>
              <a:t>]</a:t>
            </a:r>
            <a:r>
              <a:rPr lang="en-US" altLang="zh-CN" sz="2400" baseline="-25000" dirty="0">
                <a:solidFill>
                  <a:schemeClr val="bg1"/>
                </a:solidFill>
                <a:ea typeface="黑体" pitchFamily="2" charset="-122"/>
              </a:rPr>
              <a:t>3</a:t>
            </a:r>
            <a:r>
              <a:rPr lang="en-US" altLang="zh-CN" sz="2400" dirty="0">
                <a:solidFill>
                  <a:schemeClr val="bg1"/>
                </a:solidFill>
                <a:ea typeface="黑体" pitchFamily="2" charset="-122"/>
              </a:rPr>
              <a:t> + 12KCl</a:t>
            </a:r>
          </a:p>
        </p:txBody>
      </p:sp>
      <p:sp>
        <p:nvSpPr>
          <p:cNvPr id="6149" name="Rectangle 7"/>
          <p:cNvSpPr>
            <a:spLocks noChangeArrowheads="1"/>
          </p:cNvSpPr>
          <p:nvPr/>
        </p:nvSpPr>
        <p:spPr bwMode="auto">
          <a:xfrm>
            <a:off x="7164288" y="3212976"/>
            <a:ext cx="174759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en-US" altLang="zh-CN" sz="1800" b="0" dirty="0">
                <a:solidFill>
                  <a:schemeClr val="bg1"/>
                </a:solidFill>
                <a:latin typeface="Arial" charset="0"/>
              </a:rPr>
              <a:t>[</a:t>
            </a:r>
            <a:r>
              <a:rPr kumimoji="0" lang="en-US" altLang="zh-CN" sz="1800" b="0" dirty="0" err="1">
                <a:solidFill>
                  <a:schemeClr val="bg1"/>
                </a:solidFill>
                <a:latin typeface="Arial" charset="0"/>
              </a:rPr>
              <a:t>Fe</a:t>
            </a:r>
            <a:r>
              <a:rPr kumimoji="0" lang="en-US" altLang="zh-CN" sz="1800" b="0" baseline="30000" dirty="0" err="1">
                <a:solidFill>
                  <a:schemeClr val="bg1"/>
                </a:solidFill>
                <a:latin typeface="Arial" charset="0"/>
              </a:rPr>
              <a:t>III</a:t>
            </a:r>
            <a:r>
              <a:rPr kumimoji="0" lang="en-US" altLang="zh-CN" sz="1800" b="0" dirty="0" err="1">
                <a:solidFill>
                  <a:schemeClr val="bg1"/>
                </a:solidFill>
                <a:latin typeface="Arial" charset="0"/>
              </a:rPr>
              <a:t>Fe</a:t>
            </a:r>
            <a:r>
              <a:rPr kumimoji="0" lang="en-US" altLang="zh-CN" sz="1800" b="0" baseline="30000" dirty="0" err="1">
                <a:solidFill>
                  <a:schemeClr val="bg1"/>
                </a:solidFill>
                <a:latin typeface="Arial" charset="0"/>
              </a:rPr>
              <a:t>III</a:t>
            </a:r>
            <a:r>
              <a:rPr kumimoji="0" lang="en-US" altLang="zh-CN" sz="1800" b="0" dirty="0">
                <a:solidFill>
                  <a:schemeClr val="bg1"/>
                </a:solidFill>
                <a:latin typeface="Arial" charset="0"/>
              </a:rPr>
              <a:t>(CN)</a:t>
            </a:r>
            <a:r>
              <a:rPr kumimoji="0" lang="en-US" altLang="zh-CN" sz="1800" b="0" baseline="-25000" dirty="0">
                <a:solidFill>
                  <a:schemeClr val="bg1"/>
                </a:solidFill>
                <a:latin typeface="Arial" charset="0"/>
              </a:rPr>
              <a:t>6</a:t>
            </a:r>
            <a:r>
              <a:rPr kumimoji="0" lang="en-US" altLang="zh-CN" sz="1800" b="0" dirty="0">
                <a:solidFill>
                  <a:schemeClr val="bg1"/>
                </a:solidFill>
                <a:latin typeface="Arial" charset="0"/>
              </a:rPr>
              <a:t>] </a:t>
            </a:r>
          </a:p>
        </p:txBody>
      </p:sp>
      <p:sp>
        <p:nvSpPr>
          <p:cNvPr id="6150" name="Rectangle 8"/>
          <p:cNvSpPr>
            <a:spLocks noChangeArrowheads="1"/>
          </p:cNvSpPr>
          <p:nvPr/>
        </p:nvSpPr>
        <p:spPr bwMode="auto">
          <a:xfrm>
            <a:off x="7020272" y="3859492"/>
            <a:ext cx="189987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en-US" altLang="zh-CN" sz="1800" b="0" dirty="0">
                <a:solidFill>
                  <a:schemeClr val="bg1"/>
                </a:solidFill>
                <a:latin typeface="Arial" charset="0"/>
              </a:rPr>
              <a:t>K</a:t>
            </a:r>
            <a:r>
              <a:rPr kumimoji="0" lang="en-US" altLang="zh-CN" sz="1800" b="0" baseline="-25000" dirty="0">
                <a:solidFill>
                  <a:schemeClr val="bg1"/>
                </a:solidFill>
                <a:latin typeface="Arial" charset="0"/>
              </a:rPr>
              <a:t>2</a:t>
            </a:r>
            <a:r>
              <a:rPr kumimoji="0" lang="en-US" altLang="zh-CN" sz="1800" b="0" dirty="0">
                <a:solidFill>
                  <a:schemeClr val="bg1"/>
                </a:solidFill>
                <a:latin typeface="Arial" charset="0"/>
              </a:rPr>
              <a:t>[</a:t>
            </a:r>
            <a:r>
              <a:rPr kumimoji="0" lang="en-US" altLang="zh-CN" sz="1800" b="0" dirty="0" err="1">
                <a:solidFill>
                  <a:schemeClr val="bg1"/>
                </a:solidFill>
                <a:latin typeface="Arial" charset="0"/>
              </a:rPr>
              <a:t>Fe</a:t>
            </a:r>
            <a:r>
              <a:rPr kumimoji="0" lang="en-US" altLang="zh-CN" sz="1800" b="0" baseline="30000" dirty="0" err="1">
                <a:solidFill>
                  <a:schemeClr val="bg1"/>
                </a:solidFill>
                <a:latin typeface="Arial" charset="0"/>
              </a:rPr>
              <a:t>II</a:t>
            </a:r>
            <a:r>
              <a:rPr kumimoji="0" lang="en-US" altLang="zh-CN" sz="1800" b="0" dirty="0" err="1">
                <a:solidFill>
                  <a:schemeClr val="bg1"/>
                </a:solidFill>
                <a:latin typeface="Arial" charset="0"/>
              </a:rPr>
              <a:t>Fe</a:t>
            </a:r>
            <a:r>
              <a:rPr kumimoji="0" lang="en-US" altLang="zh-CN" sz="1800" b="0" baseline="30000" dirty="0" err="1">
                <a:solidFill>
                  <a:schemeClr val="bg1"/>
                </a:solidFill>
                <a:latin typeface="Arial" charset="0"/>
              </a:rPr>
              <a:t>II</a:t>
            </a:r>
            <a:r>
              <a:rPr kumimoji="0" lang="en-US" altLang="zh-CN" sz="1800" b="0" dirty="0">
                <a:solidFill>
                  <a:schemeClr val="bg1"/>
                </a:solidFill>
                <a:latin typeface="Arial" charset="0"/>
              </a:rPr>
              <a:t>(CN)</a:t>
            </a:r>
            <a:r>
              <a:rPr kumimoji="0" lang="en-US" altLang="zh-CN" sz="1800" b="0" baseline="-25000" dirty="0">
                <a:solidFill>
                  <a:schemeClr val="bg1"/>
                </a:solidFill>
                <a:latin typeface="Arial" charset="0"/>
              </a:rPr>
              <a:t>6</a:t>
            </a:r>
            <a:r>
              <a:rPr kumimoji="0" lang="en-US" altLang="zh-CN" sz="1800" b="0" dirty="0">
                <a:solidFill>
                  <a:schemeClr val="bg1"/>
                </a:solidFill>
                <a:latin typeface="Arial" charset="0"/>
              </a:rPr>
              <a:t>] </a:t>
            </a:r>
          </a:p>
        </p:txBody>
      </p:sp>
      <p:sp>
        <p:nvSpPr>
          <p:cNvPr id="6151" name="Text Box 9"/>
          <p:cNvSpPr txBox="1">
            <a:spLocks noChangeArrowheads="1"/>
          </p:cNvSpPr>
          <p:nvPr/>
        </p:nvSpPr>
        <p:spPr bwMode="auto">
          <a:xfrm>
            <a:off x="565638" y="6165304"/>
            <a:ext cx="3570178"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0" dirty="0">
                <a:solidFill>
                  <a:schemeClr val="bg1"/>
                </a:solidFill>
                <a:ea typeface="黑体" pitchFamily="2" charset="-122"/>
              </a:rPr>
              <a:t>普鲁士蓝可以治疗铊中毒</a:t>
            </a:r>
          </a:p>
        </p:txBody>
      </p:sp>
      <p:sp>
        <p:nvSpPr>
          <p:cNvPr id="6152" name="Rectangle 10"/>
          <p:cNvSpPr>
            <a:spLocks noChangeArrowheads="1"/>
          </p:cNvSpPr>
          <p:nvPr/>
        </p:nvSpPr>
        <p:spPr bwMode="auto">
          <a:xfrm>
            <a:off x="1364273" y="4771389"/>
            <a:ext cx="338524"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400" b="0">
                <a:solidFill>
                  <a:schemeClr val="bg1"/>
                </a:solidFill>
                <a:ea typeface="黑体" pitchFamily="2" charset="-122"/>
              </a:rPr>
              <a:t>  </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5"/>
          <p:cNvSpPr>
            <a:spLocks noChangeArrowheads="1"/>
          </p:cNvSpPr>
          <p:nvPr/>
        </p:nvSpPr>
        <p:spPr bwMode="auto">
          <a:xfrm>
            <a:off x="1315915" y="6283325"/>
            <a:ext cx="710418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tx1"/>
                </a:solidFill>
                <a:latin typeface="黑体" pitchFamily="2" charset="-122"/>
                <a:ea typeface="黑体" pitchFamily="2" charset="-122"/>
              </a:rPr>
              <a:t>自由离子        球形场          八面体场</a:t>
            </a:r>
            <a:endParaRPr lang="zh-CN" altLang="en-US" sz="2400" b="0">
              <a:solidFill>
                <a:schemeClr val="tx1"/>
              </a:solidFill>
              <a:latin typeface="黑体" pitchFamily="2" charset="-122"/>
              <a:ea typeface="黑体" pitchFamily="2" charset="-122"/>
            </a:endParaRPr>
          </a:p>
        </p:txBody>
      </p:sp>
      <p:sp>
        <p:nvSpPr>
          <p:cNvPr id="38915" name="Rectangle 6"/>
          <p:cNvSpPr>
            <a:spLocks noChangeArrowheads="1"/>
          </p:cNvSpPr>
          <p:nvPr/>
        </p:nvSpPr>
        <p:spPr bwMode="auto">
          <a:xfrm>
            <a:off x="716573" y="4940300"/>
            <a:ext cx="990947"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ea typeface="黑体" pitchFamily="2" charset="-122"/>
              </a:rPr>
              <a:t>d</a:t>
            </a:r>
            <a:r>
              <a:rPr lang="zh-CN" altLang="en-US" sz="2400">
                <a:solidFill>
                  <a:schemeClr val="tx1"/>
                </a:solidFill>
                <a:latin typeface="Arial" charset="0"/>
                <a:ea typeface="黑体" pitchFamily="2" charset="-122"/>
              </a:rPr>
              <a:t>轨道</a:t>
            </a:r>
          </a:p>
        </p:txBody>
      </p:sp>
      <p:sp>
        <p:nvSpPr>
          <p:cNvPr id="38916" name="Rectangle 7"/>
          <p:cNvSpPr>
            <a:spLocks noChangeArrowheads="1"/>
          </p:cNvSpPr>
          <p:nvPr/>
        </p:nvSpPr>
        <p:spPr bwMode="auto">
          <a:xfrm>
            <a:off x="317988" y="1142301"/>
            <a:ext cx="7494371"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indent="663575"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zh-CN" altLang="en-US" sz="2400" b="0" dirty="0">
                <a:solidFill>
                  <a:schemeClr val="tx1"/>
                </a:solidFill>
                <a:latin typeface="Arial" charset="0"/>
                <a:ea typeface="黑体" pitchFamily="2" charset="-122"/>
              </a:rPr>
              <a:t>分裂能</a:t>
            </a:r>
            <a:r>
              <a:rPr lang="en-US" altLang="zh-CN" sz="2400" b="0" dirty="0" err="1">
                <a:solidFill>
                  <a:schemeClr val="tx1"/>
                </a:solidFill>
                <a:latin typeface="Arial" charset="0"/>
                <a:ea typeface="黑体" pitchFamily="2" charset="-122"/>
              </a:rPr>
              <a:t>Δ</a:t>
            </a:r>
            <a:r>
              <a:rPr lang="en-US" altLang="zh-CN" sz="2400" b="0" baseline="-30000" dirty="0" err="1">
                <a:solidFill>
                  <a:schemeClr val="tx1"/>
                </a:solidFill>
                <a:latin typeface="Arial" charset="0"/>
                <a:ea typeface="黑体" pitchFamily="2" charset="-122"/>
              </a:rPr>
              <a:t>o</a:t>
            </a:r>
            <a:r>
              <a:rPr lang="en-US" altLang="zh-CN" sz="2400" b="0" dirty="0">
                <a:solidFill>
                  <a:schemeClr val="tx1"/>
                </a:solidFill>
                <a:latin typeface="Arial" charset="0"/>
                <a:ea typeface="黑体" pitchFamily="2" charset="-122"/>
              </a:rPr>
              <a:t>=E</a:t>
            </a:r>
            <a:r>
              <a:rPr lang="en-US" altLang="zh-CN" sz="2400" b="0" baseline="-30000" dirty="0">
                <a:solidFill>
                  <a:schemeClr val="tx1"/>
                </a:solidFill>
                <a:latin typeface="Arial" charset="0"/>
                <a:ea typeface="黑体" pitchFamily="2" charset="-122"/>
              </a:rPr>
              <a:t>eg</a:t>
            </a:r>
            <a:r>
              <a:rPr lang="en-US" altLang="zh-CN" sz="2400" b="0" dirty="0">
                <a:solidFill>
                  <a:schemeClr val="tx1"/>
                </a:solidFill>
                <a:latin typeface="Arial" charset="0"/>
                <a:ea typeface="黑体" pitchFamily="2" charset="-122"/>
              </a:rPr>
              <a:t>-E</a:t>
            </a:r>
            <a:r>
              <a:rPr lang="en-US" altLang="zh-CN" sz="2400" b="0" baseline="-30000" dirty="0">
                <a:solidFill>
                  <a:schemeClr val="tx1"/>
                </a:solidFill>
                <a:latin typeface="Arial" charset="0"/>
                <a:ea typeface="黑体" pitchFamily="2" charset="-122"/>
              </a:rPr>
              <a:t>t2g</a:t>
            </a:r>
            <a:r>
              <a:rPr lang="zh-CN" altLang="en-US" sz="2400" b="0" baseline="-30000" dirty="0">
                <a:solidFill>
                  <a:schemeClr val="tx1"/>
                </a:solidFill>
                <a:latin typeface="Arial" charset="0"/>
                <a:ea typeface="黑体" pitchFamily="2" charset="-122"/>
              </a:rPr>
              <a:t>　</a:t>
            </a:r>
            <a:r>
              <a:rPr lang="en-US" altLang="zh-CN" sz="2400" b="0" dirty="0">
                <a:solidFill>
                  <a:schemeClr val="tx1"/>
                </a:solidFill>
                <a:latin typeface="Arial" charset="0"/>
                <a:ea typeface="黑体" pitchFamily="2" charset="-122"/>
              </a:rPr>
              <a:t>=10Dq         (1)</a:t>
            </a:r>
          </a:p>
          <a:p>
            <a:pPr>
              <a:lnSpc>
                <a:spcPct val="120000"/>
              </a:lnSpc>
              <a:spcBef>
                <a:spcPct val="0"/>
              </a:spcBef>
              <a:buFontTx/>
              <a:buNone/>
            </a:pPr>
            <a:r>
              <a:rPr lang="zh-CN" altLang="en-US" sz="2400" b="0" dirty="0">
                <a:solidFill>
                  <a:schemeClr val="tx1"/>
                </a:solidFill>
                <a:latin typeface="Arial" charset="0"/>
                <a:ea typeface="黑体" pitchFamily="2" charset="-122"/>
              </a:rPr>
              <a:t>根据能量重心原理：</a:t>
            </a:r>
            <a:r>
              <a:rPr lang="en-US" altLang="zh-CN" sz="2400" b="0" dirty="0">
                <a:solidFill>
                  <a:schemeClr val="tx1"/>
                </a:solidFill>
                <a:latin typeface="Arial" charset="0"/>
                <a:ea typeface="黑体" pitchFamily="2" charset="-122"/>
              </a:rPr>
              <a:t>2E</a:t>
            </a:r>
            <a:r>
              <a:rPr lang="en-US" altLang="zh-CN" sz="2400" b="0" baseline="-30000" dirty="0">
                <a:solidFill>
                  <a:schemeClr val="tx1"/>
                </a:solidFill>
                <a:latin typeface="Arial" charset="0"/>
                <a:ea typeface="黑体" pitchFamily="2" charset="-122"/>
              </a:rPr>
              <a:t>eg</a:t>
            </a:r>
            <a:r>
              <a:rPr lang="en-US" altLang="zh-CN" sz="2400" b="0" dirty="0">
                <a:solidFill>
                  <a:schemeClr val="tx1"/>
                </a:solidFill>
                <a:latin typeface="Arial" charset="0"/>
                <a:ea typeface="黑体" pitchFamily="2" charset="-122"/>
              </a:rPr>
              <a:t>+3E</a:t>
            </a:r>
            <a:r>
              <a:rPr lang="en-US" altLang="zh-CN" sz="2400" b="0" baseline="-30000" dirty="0">
                <a:solidFill>
                  <a:schemeClr val="tx1"/>
                </a:solidFill>
                <a:latin typeface="Arial" charset="0"/>
                <a:ea typeface="黑体" pitchFamily="2" charset="-122"/>
              </a:rPr>
              <a:t>t2g</a:t>
            </a:r>
            <a:r>
              <a:rPr lang="en-US" altLang="zh-CN" sz="2400" b="0" dirty="0">
                <a:solidFill>
                  <a:schemeClr val="tx1"/>
                </a:solidFill>
                <a:latin typeface="Arial" charset="0"/>
                <a:ea typeface="黑体" pitchFamily="2" charset="-122"/>
              </a:rPr>
              <a:t>=5Es</a:t>
            </a:r>
            <a:r>
              <a:rPr lang="zh-CN" altLang="en-US" sz="2400" b="0" dirty="0">
                <a:solidFill>
                  <a:schemeClr val="tx1"/>
                </a:solidFill>
                <a:latin typeface="Arial" charset="0"/>
                <a:ea typeface="黑体" pitchFamily="2" charset="-122"/>
              </a:rPr>
              <a:t>。</a:t>
            </a:r>
          </a:p>
          <a:p>
            <a:pPr>
              <a:lnSpc>
                <a:spcPct val="120000"/>
              </a:lnSpc>
              <a:spcBef>
                <a:spcPct val="0"/>
              </a:spcBef>
              <a:buFontTx/>
              <a:buNone/>
            </a:pPr>
            <a:r>
              <a:rPr lang="zh-CN" altLang="en-US" sz="2400" b="0" dirty="0">
                <a:solidFill>
                  <a:schemeClr val="tx1"/>
                </a:solidFill>
                <a:latin typeface="Arial" charset="0"/>
                <a:ea typeface="黑体" pitchFamily="2" charset="-122"/>
              </a:rPr>
              <a:t>若取</a:t>
            </a:r>
            <a:r>
              <a:rPr lang="en-US" altLang="zh-CN" sz="2400" b="0" dirty="0" err="1">
                <a:solidFill>
                  <a:schemeClr val="tx1"/>
                </a:solidFill>
                <a:latin typeface="Arial" charset="0"/>
                <a:ea typeface="黑体" pitchFamily="2" charset="-122"/>
              </a:rPr>
              <a:t>Es</a:t>
            </a:r>
            <a:r>
              <a:rPr lang="zh-CN" altLang="en-US" sz="2400" b="0" dirty="0">
                <a:solidFill>
                  <a:schemeClr val="tx1"/>
                </a:solidFill>
                <a:latin typeface="Arial" charset="0"/>
                <a:ea typeface="黑体" pitchFamily="2" charset="-122"/>
              </a:rPr>
              <a:t>为能量零点，则</a:t>
            </a:r>
            <a:r>
              <a:rPr lang="en-US" altLang="zh-CN" sz="2400" b="0" dirty="0">
                <a:solidFill>
                  <a:schemeClr val="tx1"/>
                </a:solidFill>
                <a:latin typeface="Arial" charset="0"/>
                <a:ea typeface="黑体" pitchFamily="2" charset="-122"/>
              </a:rPr>
              <a:t>2E</a:t>
            </a:r>
            <a:r>
              <a:rPr lang="en-US" altLang="zh-CN" sz="2400" b="0" baseline="-30000" dirty="0">
                <a:solidFill>
                  <a:schemeClr val="tx1"/>
                </a:solidFill>
                <a:latin typeface="Arial" charset="0"/>
                <a:ea typeface="黑体" pitchFamily="2" charset="-122"/>
              </a:rPr>
              <a:t>eg</a:t>
            </a:r>
            <a:r>
              <a:rPr lang="en-US" altLang="zh-CN" sz="2400" b="0" dirty="0">
                <a:solidFill>
                  <a:schemeClr val="tx1"/>
                </a:solidFill>
                <a:latin typeface="Arial" charset="0"/>
                <a:ea typeface="黑体" pitchFamily="2" charset="-122"/>
              </a:rPr>
              <a:t>+3E</a:t>
            </a:r>
            <a:r>
              <a:rPr lang="en-US" altLang="zh-CN" sz="2400" b="0" baseline="-30000" dirty="0">
                <a:solidFill>
                  <a:schemeClr val="tx1"/>
                </a:solidFill>
                <a:latin typeface="Arial" charset="0"/>
                <a:ea typeface="黑体" pitchFamily="2" charset="-122"/>
              </a:rPr>
              <a:t>t2g</a:t>
            </a:r>
            <a:r>
              <a:rPr lang="en-US" altLang="zh-CN" sz="2400" b="0" dirty="0">
                <a:solidFill>
                  <a:schemeClr val="tx1"/>
                </a:solidFill>
                <a:latin typeface="Arial" charset="0"/>
                <a:ea typeface="黑体" pitchFamily="2" charset="-122"/>
              </a:rPr>
              <a:t>=0   (2)    </a:t>
            </a:r>
          </a:p>
          <a:p>
            <a:pPr>
              <a:lnSpc>
                <a:spcPct val="120000"/>
              </a:lnSpc>
              <a:spcBef>
                <a:spcPct val="0"/>
              </a:spcBef>
              <a:buFontTx/>
              <a:buNone/>
            </a:pPr>
            <a:r>
              <a:rPr lang="zh-CN" altLang="en-US" sz="2400" b="0" dirty="0">
                <a:solidFill>
                  <a:schemeClr val="tx1"/>
                </a:solidFill>
                <a:latin typeface="Arial" charset="0"/>
                <a:ea typeface="黑体" pitchFamily="2" charset="-122"/>
              </a:rPr>
              <a:t>联合（</a:t>
            </a:r>
            <a:r>
              <a:rPr lang="en-US" altLang="zh-CN" sz="2400" b="0" dirty="0">
                <a:solidFill>
                  <a:schemeClr val="tx1"/>
                </a:solidFill>
                <a:latin typeface="Arial" charset="0"/>
                <a:ea typeface="黑体" pitchFamily="2" charset="-122"/>
              </a:rPr>
              <a:t>1</a:t>
            </a:r>
            <a:r>
              <a:rPr lang="zh-CN" altLang="en-US" sz="2400" b="0" dirty="0">
                <a:solidFill>
                  <a:schemeClr val="tx1"/>
                </a:solidFill>
                <a:latin typeface="Arial" charset="0"/>
                <a:ea typeface="黑体" pitchFamily="2" charset="-122"/>
              </a:rPr>
              <a:t>）与（</a:t>
            </a:r>
            <a:r>
              <a:rPr lang="en-US" altLang="zh-CN" sz="2400" b="0" dirty="0">
                <a:solidFill>
                  <a:schemeClr val="tx1"/>
                </a:solidFill>
                <a:latin typeface="Arial" charset="0"/>
                <a:ea typeface="黑体" pitchFamily="2" charset="-122"/>
              </a:rPr>
              <a:t>2</a:t>
            </a:r>
            <a:r>
              <a:rPr lang="zh-CN" altLang="en-US" sz="2400" b="0" dirty="0">
                <a:solidFill>
                  <a:schemeClr val="tx1"/>
                </a:solidFill>
                <a:latin typeface="Arial" charset="0"/>
                <a:ea typeface="黑体" pitchFamily="2" charset="-122"/>
              </a:rPr>
              <a:t>）方程，解得</a:t>
            </a:r>
          </a:p>
        </p:txBody>
      </p:sp>
      <p:graphicFrame>
        <p:nvGraphicFramePr>
          <p:cNvPr id="38917" name="Object 8"/>
          <p:cNvGraphicFramePr>
            <a:graphicFrameLocks noChangeAspect="1"/>
          </p:cNvGraphicFramePr>
          <p:nvPr/>
        </p:nvGraphicFramePr>
        <p:xfrm>
          <a:off x="984739" y="3155951"/>
          <a:ext cx="1660281" cy="849313"/>
        </p:xfrm>
        <a:graphic>
          <a:graphicData uri="http://schemas.openxmlformats.org/presentationml/2006/ole">
            <mc:AlternateContent xmlns:mc="http://schemas.openxmlformats.org/markup-compatibility/2006">
              <mc:Choice xmlns:v="urn:schemas-microsoft-com:vml" Requires="v">
                <p:oleObj r:id="rId2" imgW="742950" imgH="400050" progId="ChemWindow.Document">
                  <p:embed/>
                </p:oleObj>
              </mc:Choice>
              <mc:Fallback>
                <p:oleObj r:id="rId2" imgW="742950" imgH="400050" progId="ChemWindow.Document">
                  <p:embed/>
                  <p:pic>
                    <p:nvPicPr>
                      <p:cNvPr id="0"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739" y="3155951"/>
                        <a:ext cx="1660281"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8918" name="Rectangle 9"/>
          <p:cNvSpPr>
            <a:spLocks noChangeArrowheads="1"/>
          </p:cNvSpPr>
          <p:nvPr/>
        </p:nvSpPr>
        <p:spPr bwMode="auto">
          <a:xfrm>
            <a:off x="1475656" y="44624"/>
            <a:ext cx="6412523"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latin typeface="Arial" charset="0"/>
                <a:ea typeface="黑体" pitchFamily="2" charset="-122"/>
              </a:rPr>
              <a:t>八面体场下 </a:t>
            </a:r>
            <a:r>
              <a:rPr lang="en-US" altLang="zh-CN" dirty="0">
                <a:solidFill>
                  <a:srgbClr val="CC3300"/>
                </a:solidFill>
                <a:latin typeface="Arial" charset="0"/>
                <a:ea typeface="黑体" pitchFamily="2" charset="-122"/>
              </a:rPr>
              <a:t>d</a:t>
            </a:r>
            <a:r>
              <a:rPr lang="zh-CN" altLang="en-US" dirty="0">
                <a:solidFill>
                  <a:srgbClr val="CC3300"/>
                </a:solidFill>
                <a:latin typeface="Arial" charset="0"/>
                <a:ea typeface="黑体" pitchFamily="2" charset="-122"/>
              </a:rPr>
              <a:t> 轨道能级的分裂</a:t>
            </a:r>
          </a:p>
        </p:txBody>
      </p:sp>
      <p:grpSp>
        <p:nvGrpSpPr>
          <p:cNvPr id="38919" name="Group 106"/>
          <p:cNvGrpSpPr>
            <a:grpSpLocks/>
          </p:cNvGrpSpPr>
          <p:nvPr/>
        </p:nvGrpSpPr>
        <p:grpSpPr bwMode="auto">
          <a:xfrm>
            <a:off x="1774581" y="4149726"/>
            <a:ext cx="5855677" cy="1990725"/>
            <a:chOff x="1211" y="2614"/>
            <a:chExt cx="3996" cy="1254"/>
          </a:xfrm>
        </p:grpSpPr>
        <p:sp>
          <p:nvSpPr>
            <p:cNvPr id="38920" name="AutoShape 10"/>
            <p:cNvSpPr>
              <a:spLocks noChangeAspect="1" noChangeArrowheads="1" noTextEdit="1"/>
            </p:cNvSpPr>
            <p:nvPr/>
          </p:nvSpPr>
          <p:spPr bwMode="auto">
            <a:xfrm>
              <a:off x="1211" y="2614"/>
              <a:ext cx="3996" cy="1254"/>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921" name="Line 12"/>
            <p:cNvSpPr>
              <a:spLocks noChangeShapeType="1"/>
            </p:cNvSpPr>
            <p:nvPr/>
          </p:nvSpPr>
          <p:spPr bwMode="auto">
            <a:xfrm>
              <a:off x="2654" y="3117"/>
              <a:ext cx="32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2" name="Line 13"/>
            <p:cNvSpPr>
              <a:spLocks noChangeShapeType="1"/>
            </p:cNvSpPr>
            <p:nvPr/>
          </p:nvSpPr>
          <p:spPr bwMode="auto">
            <a:xfrm>
              <a:off x="1256" y="3636"/>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3" name="Line 14"/>
            <p:cNvSpPr>
              <a:spLocks noChangeShapeType="1"/>
            </p:cNvSpPr>
            <p:nvPr/>
          </p:nvSpPr>
          <p:spPr bwMode="auto">
            <a:xfrm>
              <a:off x="1256" y="3729"/>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4" name="Line 15"/>
            <p:cNvSpPr>
              <a:spLocks noChangeShapeType="1"/>
            </p:cNvSpPr>
            <p:nvPr/>
          </p:nvSpPr>
          <p:spPr bwMode="auto">
            <a:xfrm>
              <a:off x="1256" y="3683"/>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5" name="Line 16"/>
            <p:cNvSpPr>
              <a:spLocks noChangeShapeType="1"/>
            </p:cNvSpPr>
            <p:nvPr/>
          </p:nvSpPr>
          <p:spPr bwMode="auto">
            <a:xfrm>
              <a:off x="1261" y="3778"/>
              <a:ext cx="311"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6" name="Line 17"/>
            <p:cNvSpPr>
              <a:spLocks noChangeShapeType="1"/>
            </p:cNvSpPr>
            <p:nvPr/>
          </p:nvSpPr>
          <p:spPr bwMode="auto">
            <a:xfrm flipV="1">
              <a:off x="1607" y="3280"/>
              <a:ext cx="1020" cy="389"/>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7" name="Line 18"/>
            <p:cNvSpPr>
              <a:spLocks noChangeShapeType="1"/>
            </p:cNvSpPr>
            <p:nvPr/>
          </p:nvSpPr>
          <p:spPr bwMode="auto">
            <a:xfrm>
              <a:off x="2658" y="3325"/>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8" name="Line 19"/>
            <p:cNvSpPr>
              <a:spLocks noChangeShapeType="1"/>
            </p:cNvSpPr>
            <p:nvPr/>
          </p:nvSpPr>
          <p:spPr bwMode="auto">
            <a:xfrm>
              <a:off x="2669" y="3172"/>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29" name="Line 20"/>
            <p:cNvSpPr>
              <a:spLocks noChangeShapeType="1"/>
            </p:cNvSpPr>
            <p:nvPr/>
          </p:nvSpPr>
          <p:spPr bwMode="auto">
            <a:xfrm>
              <a:off x="2671" y="3263"/>
              <a:ext cx="30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0" name="Line 21"/>
            <p:cNvSpPr>
              <a:spLocks noChangeShapeType="1"/>
            </p:cNvSpPr>
            <p:nvPr/>
          </p:nvSpPr>
          <p:spPr bwMode="auto">
            <a:xfrm>
              <a:off x="2664" y="3212"/>
              <a:ext cx="31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1" name="Line 22"/>
            <p:cNvSpPr>
              <a:spLocks noChangeShapeType="1"/>
            </p:cNvSpPr>
            <p:nvPr/>
          </p:nvSpPr>
          <p:spPr bwMode="auto">
            <a:xfrm>
              <a:off x="3851" y="3407"/>
              <a:ext cx="30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2" name="Line 23"/>
            <p:cNvSpPr>
              <a:spLocks noChangeShapeType="1"/>
            </p:cNvSpPr>
            <p:nvPr/>
          </p:nvSpPr>
          <p:spPr bwMode="auto">
            <a:xfrm>
              <a:off x="3796" y="2841"/>
              <a:ext cx="29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3" name="Line 24"/>
            <p:cNvSpPr>
              <a:spLocks noChangeShapeType="1"/>
            </p:cNvSpPr>
            <p:nvPr/>
          </p:nvSpPr>
          <p:spPr bwMode="auto">
            <a:xfrm>
              <a:off x="3796" y="2803"/>
              <a:ext cx="299"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4" name="Line 25"/>
            <p:cNvSpPr>
              <a:spLocks noChangeShapeType="1"/>
            </p:cNvSpPr>
            <p:nvPr/>
          </p:nvSpPr>
          <p:spPr bwMode="auto">
            <a:xfrm>
              <a:off x="3034" y="3247"/>
              <a:ext cx="803" cy="18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5" name="Line 26"/>
            <p:cNvSpPr>
              <a:spLocks noChangeShapeType="1"/>
            </p:cNvSpPr>
            <p:nvPr/>
          </p:nvSpPr>
          <p:spPr bwMode="auto">
            <a:xfrm flipV="1">
              <a:off x="3038" y="2789"/>
              <a:ext cx="733" cy="405"/>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6" name="Line 27"/>
            <p:cNvSpPr>
              <a:spLocks noChangeShapeType="1"/>
            </p:cNvSpPr>
            <p:nvPr/>
          </p:nvSpPr>
          <p:spPr bwMode="auto">
            <a:xfrm>
              <a:off x="3851" y="3363"/>
              <a:ext cx="30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7" name="Line 28"/>
            <p:cNvSpPr>
              <a:spLocks noChangeShapeType="1"/>
            </p:cNvSpPr>
            <p:nvPr/>
          </p:nvSpPr>
          <p:spPr bwMode="auto">
            <a:xfrm>
              <a:off x="3851" y="3452"/>
              <a:ext cx="300"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8" name="Line 29"/>
            <p:cNvSpPr>
              <a:spLocks noChangeShapeType="1"/>
            </p:cNvSpPr>
            <p:nvPr/>
          </p:nvSpPr>
          <p:spPr bwMode="auto">
            <a:xfrm>
              <a:off x="4099" y="2830"/>
              <a:ext cx="1" cy="53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39" name="Freeform 30"/>
            <p:cNvSpPr>
              <a:spLocks/>
            </p:cNvSpPr>
            <p:nvPr/>
          </p:nvSpPr>
          <p:spPr bwMode="auto">
            <a:xfrm>
              <a:off x="4069" y="2830"/>
              <a:ext cx="61" cy="100"/>
            </a:xfrm>
            <a:custGeom>
              <a:avLst/>
              <a:gdLst>
                <a:gd name="T0" fmla="*/ 30 w 61"/>
                <a:gd name="T1" fmla="*/ 0 h 100"/>
                <a:gd name="T2" fmla="*/ 61 w 61"/>
                <a:gd name="T3" fmla="*/ 100 h 100"/>
                <a:gd name="T4" fmla="*/ 30 w 61"/>
                <a:gd name="T5" fmla="*/ 80 h 100"/>
                <a:gd name="T6" fmla="*/ 0 w 61"/>
                <a:gd name="T7" fmla="*/ 100 h 100"/>
                <a:gd name="T8" fmla="*/ 30 w 61"/>
                <a:gd name="T9" fmla="*/ 0 h 10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100">
                  <a:moveTo>
                    <a:pt x="30" y="0"/>
                  </a:moveTo>
                  <a:lnTo>
                    <a:pt x="61" y="100"/>
                  </a:lnTo>
                  <a:lnTo>
                    <a:pt x="30" y="80"/>
                  </a:lnTo>
                  <a:lnTo>
                    <a:pt x="0" y="100"/>
                  </a:lnTo>
                  <a:lnTo>
                    <a:pt x="30"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40" name="Freeform 31"/>
            <p:cNvSpPr>
              <a:spLocks/>
            </p:cNvSpPr>
            <p:nvPr/>
          </p:nvSpPr>
          <p:spPr bwMode="auto">
            <a:xfrm>
              <a:off x="4069" y="3267"/>
              <a:ext cx="61" cy="99"/>
            </a:xfrm>
            <a:custGeom>
              <a:avLst/>
              <a:gdLst>
                <a:gd name="T0" fmla="*/ 30 w 61"/>
                <a:gd name="T1" fmla="*/ 99 h 99"/>
                <a:gd name="T2" fmla="*/ 0 w 61"/>
                <a:gd name="T3" fmla="*/ 0 h 99"/>
                <a:gd name="T4" fmla="*/ 30 w 61"/>
                <a:gd name="T5" fmla="*/ 19 h 99"/>
                <a:gd name="T6" fmla="*/ 61 w 61"/>
                <a:gd name="T7" fmla="*/ 0 h 99"/>
                <a:gd name="T8" fmla="*/ 30 w 61"/>
                <a:gd name="T9" fmla="*/ 99 h 9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1" h="99">
                  <a:moveTo>
                    <a:pt x="30" y="99"/>
                  </a:moveTo>
                  <a:lnTo>
                    <a:pt x="0" y="0"/>
                  </a:lnTo>
                  <a:lnTo>
                    <a:pt x="30" y="19"/>
                  </a:lnTo>
                  <a:lnTo>
                    <a:pt x="61" y="0"/>
                  </a:lnTo>
                  <a:lnTo>
                    <a:pt x="30" y="99"/>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41" name="Line 32"/>
            <p:cNvSpPr>
              <a:spLocks noChangeShapeType="1"/>
            </p:cNvSpPr>
            <p:nvPr/>
          </p:nvSpPr>
          <p:spPr bwMode="auto">
            <a:xfrm flipH="1">
              <a:off x="4077" y="3177"/>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2" name="Line 33"/>
            <p:cNvSpPr>
              <a:spLocks noChangeShapeType="1"/>
            </p:cNvSpPr>
            <p:nvPr/>
          </p:nvSpPr>
          <p:spPr bwMode="auto">
            <a:xfrm flipH="1">
              <a:off x="4010" y="3179"/>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3" name="Line 34"/>
            <p:cNvSpPr>
              <a:spLocks noChangeShapeType="1"/>
            </p:cNvSpPr>
            <p:nvPr/>
          </p:nvSpPr>
          <p:spPr bwMode="auto">
            <a:xfrm flipH="1">
              <a:off x="3944" y="3181"/>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4" name="Line 35"/>
            <p:cNvSpPr>
              <a:spLocks noChangeShapeType="1"/>
            </p:cNvSpPr>
            <p:nvPr/>
          </p:nvSpPr>
          <p:spPr bwMode="auto">
            <a:xfrm flipH="1">
              <a:off x="3877" y="3182"/>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5" name="Line 36"/>
            <p:cNvSpPr>
              <a:spLocks noChangeShapeType="1"/>
            </p:cNvSpPr>
            <p:nvPr/>
          </p:nvSpPr>
          <p:spPr bwMode="auto">
            <a:xfrm flipH="1">
              <a:off x="3810" y="3184"/>
              <a:ext cx="33" cy="2"/>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6" name="Line 37"/>
            <p:cNvSpPr>
              <a:spLocks noChangeShapeType="1"/>
            </p:cNvSpPr>
            <p:nvPr/>
          </p:nvSpPr>
          <p:spPr bwMode="auto">
            <a:xfrm flipH="1">
              <a:off x="3743" y="3186"/>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7" name="Line 38"/>
            <p:cNvSpPr>
              <a:spLocks noChangeShapeType="1"/>
            </p:cNvSpPr>
            <p:nvPr/>
          </p:nvSpPr>
          <p:spPr bwMode="auto">
            <a:xfrm flipH="1">
              <a:off x="3676" y="3188"/>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8" name="Line 39"/>
            <p:cNvSpPr>
              <a:spLocks noChangeShapeType="1"/>
            </p:cNvSpPr>
            <p:nvPr/>
          </p:nvSpPr>
          <p:spPr bwMode="auto">
            <a:xfrm flipH="1">
              <a:off x="3610" y="3190"/>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49" name="Line 40"/>
            <p:cNvSpPr>
              <a:spLocks noChangeShapeType="1"/>
            </p:cNvSpPr>
            <p:nvPr/>
          </p:nvSpPr>
          <p:spPr bwMode="auto">
            <a:xfrm flipH="1">
              <a:off x="3543" y="3191"/>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0" name="Line 41"/>
            <p:cNvSpPr>
              <a:spLocks noChangeShapeType="1"/>
            </p:cNvSpPr>
            <p:nvPr/>
          </p:nvSpPr>
          <p:spPr bwMode="auto">
            <a:xfrm flipH="1">
              <a:off x="3476" y="3193"/>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1" name="Line 42"/>
            <p:cNvSpPr>
              <a:spLocks noChangeShapeType="1"/>
            </p:cNvSpPr>
            <p:nvPr/>
          </p:nvSpPr>
          <p:spPr bwMode="auto">
            <a:xfrm flipH="1">
              <a:off x="3409" y="3196"/>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2" name="Line 43"/>
            <p:cNvSpPr>
              <a:spLocks noChangeShapeType="1"/>
            </p:cNvSpPr>
            <p:nvPr/>
          </p:nvSpPr>
          <p:spPr bwMode="auto">
            <a:xfrm flipH="1">
              <a:off x="3343" y="3197"/>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3" name="Line 44"/>
            <p:cNvSpPr>
              <a:spLocks noChangeShapeType="1"/>
            </p:cNvSpPr>
            <p:nvPr/>
          </p:nvSpPr>
          <p:spPr bwMode="auto">
            <a:xfrm flipH="1">
              <a:off x="3276" y="3199"/>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4" name="Line 45"/>
            <p:cNvSpPr>
              <a:spLocks noChangeShapeType="1"/>
            </p:cNvSpPr>
            <p:nvPr/>
          </p:nvSpPr>
          <p:spPr bwMode="auto">
            <a:xfrm flipH="1">
              <a:off x="3209" y="3200"/>
              <a:ext cx="33"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5" name="Line 46"/>
            <p:cNvSpPr>
              <a:spLocks noChangeShapeType="1"/>
            </p:cNvSpPr>
            <p:nvPr/>
          </p:nvSpPr>
          <p:spPr bwMode="auto">
            <a:xfrm flipH="1">
              <a:off x="3142" y="3202"/>
              <a:ext cx="34"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6" name="Line 47"/>
            <p:cNvSpPr>
              <a:spLocks noChangeShapeType="1"/>
            </p:cNvSpPr>
            <p:nvPr/>
          </p:nvSpPr>
          <p:spPr bwMode="auto">
            <a:xfrm flipH="1">
              <a:off x="3102" y="3204"/>
              <a:ext cx="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7" name="Freeform 48"/>
            <p:cNvSpPr>
              <a:spLocks/>
            </p:cNvSpPr>
            <p:nvPr/>
          </p:nvSpPr>
          <p:spPr bwMode="auto">
            <a:xfrm>
              <a:off x="3998" y="3147"/>
              <a:ext cx="113" cy="66"/>
            </a:xfrm>
            <a:custGeom>
              <a:avLst/>
              <a:gdLst>
                <a:gd name="T0" fmla="*/ 113 w 113"/>
                <a:gd name="T1" fmla="*/ 30 h 66"/>
                <a:gd name="T2" fmla="*/ 2 w 113"/>
                <a:gd name="T3" fmla="*/ 66 h 66"/>
                <a:gd name="T4" fmla="*/ 24 w 113"/>
                <a:gd name="T5" fmla="*/ 32 h 66"/>
                <a:gd name="T6" fmla="*/ 0 w 113"/>
                <a:gd name="T7" fmla="*/ 0 h 66"/>
                <a:gd name="T8" fmla="*/ 113 w 113"/>
                <a:gd name="T9" fmla="*/ 30 h 6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3" h="66">
                  <a:moveTo>
                    <a:pt x="113" y="30"/>
                  </a:moveTo>
                  <a:lnTo>
                    <a:pt x="2" y="66"/>
                  </a:lnTo>
                  <a:lnTo>
                    <a:pt x="24" y="32"/>
                  </a:lnTo>
                  <a:lnTo>
                    <a:pt x="0" y="0"/>
                  </a:lnTo>
                  <a:lnTo>
                    <a:pt x="113" y="3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58" name="Line 49"/>
            <p:cNvSpPr>
              <a:spLocks noChangeShapeType="1"/>
            </p:cNvSpPr>
            <p:nvPr/>
          </p:nvSpPr>
          <p:spPr bwMode="auto">
            <a:xfrm flipH="1" flipV="1">
              <a:off x="3837" y="2847"/>
              <a:ext cx="9" cy="31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59" name="Freeform 50"/>
            <p:cNvSpPr>
              <a:spLocks/>
            </p:cNvSpPr>
            <p:nvPr/>
          </p:nvSpPr>
          <p:spPr bwMode="auto">
            <a:xfrm>
              <a:off x="3802" y="3083"/>
              <a:ext cx="67" cy="111"/>
            </a:xfrm>
            <a:custGeom>
              <a:avLst/>
              <a:gdLst>
                <a:gd name="T0" fmla="*/ 34 w 67"/>
                <a:gd name="T1" fmla="*/ 111 h 111"/>
                <a:gd name="T2" fmla="*/ 0 w 67"/>
                <a:gd name="T3" fmla="*/ 0 h 111"/>
                <a:gd name="T4" fmla="*/ 34 w 67"/>
                <a:gd name="T5" fmla="*/ 22 h 111"/>
                <a:gd name="T6" fmla="*/ 67 w 67"/>
                <a:gd name="T7" fmla="*/ 0 h 111"/>
                <a:gd name="T8" fmla="*/ 34 w 67"/>
                <a:gd name="T9" fmla="*/ 111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11">
                  <a:moveTo>
                    <a:pt x="34" y="111"/>
                  </a:moveTo>
                  <a:lnTo>
                    <a:pt x="0" y="0"/>
                  </a:lnTo>
                  <a:lnTo>
                    <a:pt x="34" y="22"/>
                  </a:lnTo>
                  <a:lnTo>
                    <a:pt x="67" y="0"/>
                  </a:lnTo>
                  <a:lnTo>
                    <a:pt x="34" y="11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60" name="Freeform 51"/>
            <p:cNvSpPr>
              <a:spLocks/>
            </p:cNvSpPr>
            <p:nvPr/>
          </p:nvSpPr>
          <p:spPr bwMode="auto">
            <a:xfrm>
              <a:off x="3802" y="2847"/>
              <a:ext cx="67" cy="111"/>
            </a:xfrm>
            <a:custGeom>
              <a:avLst/>
              <a:gdLst>
                <a:gd name="T0" fmla="*/ 34 w 67"/>
                <a:gd name="T1" fmla="*/ 0 h 111"/>
                <a:gd name="T2" fmla="*/ 67 w 67"/>
                <a:gd name="T3" fmla="*/ 111 h 111"/>
                <a:gd name="T4" fmla="*/ 34 w 67"/>
                <a:gd name="T5" fmla="*/ 89 h 111"/>
                <a:gd name="T6" fmla="*/ 0 w 67"/>
                <a:gd name="T7" fmla="*/ 111 h 111"/>
                <a:gd name="T8" fmla="*/ 34 w 67"/>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11">
                  <a:moveTo>
                    <a:pt x="34" y="0"/>
                  </a:moveTo>
                  <a:lnTo>
                    <a:pt x="67" y="111"/>
                  </a:lnTo>
                  <a:lnTo>
                    <a:pt x="34" y="89"/>
                  </a:lnTo>
                  <a:lnTo>
                    <a:pt x="0" y="111"/>
                  </a:lnTo>
                  <a:lnTo>
                    <a:pt x="34"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61" name="Line 52"/>
            <p:cNvSpPr>
              <a:spLocks noChangeShapeType="1"/>
            </p:cNvSpPr>
            <p:nvPr/>
          </p:nvSpPr>
          <p:spPr bwMode="auto">
            <a:xfrm>
              <a:off x="3904" y="3190"/>
              <a:ext cx="11" cy="206"/>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2" name="Freeform 53"/>
            <p:cNvSpPr>
              <a:spLocks/>
            </p:cNvSpPr>
            <p:nvPr/>
          </p:nvSpPr>
          <p:spPr bwMode="auto">
            <a:xfrm>
              <a:off x="3876" y="3283"/>
              <a:ext cx="67" cy="113"/>
            </a:xfrm>
            <a:custGeom>
              <a:avLst/>
              <a:gdLst>
                <a:gd name="T0" fmla="*/ 39 w 67"/>
                <a:gd name="T1" fmla="*/ 113 h 113"/>
                <a:gd name="T2" fmla="*/ 0 w 67"/>
                <a:gd name="T3" fmla="*/ 5 h 113"/>
                <a:gd name="T4" fmla="*/ 34 w 67"/>
                <a:gd name="T5" fmla="*/ 25 h 113"/>
                <a:gd name="T6" fmla="*/ 67 w 67"/>
                <a:gd name="T7" fmla="*/ 0 h 113"/>
                <a:gd name="T8" fmla="*/ 39 w 67"/>
                <a:gd name="T9" fmla="*/ 113 h 11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13">
                  <a:moveTo>
                    <a:pt x="39" y="113"/>
                  </a:moveTo>
                  <a:lnTo>
                    <a:pt x="0" y="5"/>
                  </a:lnTo>
                  <a:lnTo>
                    <a:pt x="34" y="25"/>
                  </a:lnTo>
                  <a:lnTo>
                    <a:pt x="67" y="0"/>
                  </a:lnTo>
                  <a:lnTo>
                    <a:pt x="39" y="113"/>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63" name="Line 54"/>
            <p:cNvSpPr>
              <a:spLocks noChangeShapeType="1"/>
            </p:cNvSpPr>
            <p:nvPr/>
          </p:nvSpPr>
          <p:spPr bwMode="auto">
            <a:xfrm>
              <a:off x="2803" y="3366"/>
              <a:ext cx="1" cy="48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64" name="Freeform 55"/>
            <p:cNvSpPr>
              <a:spLocks/>
            </p:cNvSpPr>
            <p:nvPr/>
          </p:nvSpPr>
          <p:spPr bwMode="auto">
            <a:xfrm>
              <a:off x="2769" y="3324"/>
              <a:ext cx="67" cy="111"/>
            </a:xfrm>
            <a:custGeom>
              <a:avLst/>
              <a:gdLst>
                <a:gd name="T0" fmla="*/ 34 w 67"/>
                <a:gd name="T1" fmla="*/ 0 h 111"/>
                <a:gd name="T2" fmla="*/ 67 w 67"/>
                <a:gd name="T3" fmla="*/ 111 h 111"/>
                <a:gd name="T4" fmla="*/ 34 w 67"/>
                <a:gd name="T5" fmla="*/ 89 h 111"/>
                <a:gd name="T6" fmla="*/ 0 w 67"/>
                <a:gd name="T7" fmla="*/ 111 h 111"/>
                <a:gd name="T8" fmla="*/ 34 w 67"/>
                <a:gd name="T9" fmla="*/ 0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11">
                  <a:moveTo>
                    <a:pt x="34" y="0"/>
                  </a:moveTo>
                  <a:lnTo>
                    <a:pt x="67" y="111"/>
                  </a:lnTo>
                  <a:lnTo>
                    <a:pt x="34" y="89"/>
                  </a:lnTo>
                  <a:lnTo>
                    <a:pt x="0" y="111"/>
                  </a:lnTo>
                  <a:lnTo>
                    <a:pt x="34" y="0"/>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65" name="Freeform 56"/>
            <p:cNvSpPr>
              <a:spLocks/>
            </p:cNvSpPr>
            <p:nvPr/>
          </p:nvSpPr>
          <p:spPr bwMode="auto">
            <a:xfrm>
              <a:off x="2769" y="3742"/>
              <a:ext cx="67" cy="111"/>
            </a:xfrm>
            <a:custGeom>
              <a:avLst/>
              <a:gdLst>
                <a:gd name="T0" fmla="*/ 34 w 67"/>
                <a:gd name="T1" fmla="*/ 111 h 111"/>
                <a:gd name="T2" fmla="*/ 0 w 67"/>
                <a:gd name="T3" fmla="*/ 0 h 111"/>
                <a:gd name="T4" fmla="*/ 34 w 67"/>
                <a:gd name="T5" fmla="*/ 22 h 111"/>
                <a:gd name="T6" fmla="*/ 67 w 67"/>
                <a:gd name="T7" fmla="*/ 0 h 111"/>
                <a:gd name="T8" fmla="*/ 34 w 67"/>
                <a:gd name="T9" fmla="*/ 111 h 11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7" h="111">
                  <a:moveTo>
                    <a:pt x="34" y="111"/>
                  </a:moveTo>
                  <a:lnTo>
                    <a:pt x="0" y="0"/>
                  </a:lnTo>
                  <a:lnTo>
                    <a:pt x="34" y="22"/>
                  </a:lnTo>
                  <a:lnTo>
                    <a:pt x="67" y="0"/>
                  </a:lnTo>
                  <a:lnTo>
                    <a:pt x="34" y="111"/>
                  </a:lnTo>
                  <a:close/>
                </a:path>
              </a:pathLst>
            </a:custGeom>
            <a:solidFill>
              <a:srgbClr val="000000"/>
            </a:solidFill>
            <a:ln w="17463">
              <a:solidFill>
                <a:srgbClr val="000000"/>
              </a:solidFill>
              <a:prstDash val="solid"/>
              <a:round/>
              <a:headEnd/>
              <a:tailEnd/>
            </a:ln>
          </p:spPr>
          <p:txBody>
            <a:bodyPr/>
            <a:lstStyle/>
            <a:p>
              <a:endParaRPr lang="zh-CN" altLang="en-US"/>
            </a:p>
          </p:txBody>
        </p:sp>
        <p:sp>
          <p:nvSpPr>
            <p:cNvPr id="38966" name="Rectangle 57"/>
            <p:cNvSpPr>
              <a:spLocks noChangeArrowheads="1"/>
            </p:cNvSpPr>
            <p:nvPr/>
          </p:nvSpPr>
          <p:spPr bwMode="auto">
            <a:xfrm>
              <a:off x="2567" y="3475"/>
              <a:ext cx="11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E</a:t>
              </a:r>
              <a:endParaRPr lang="en-US" altLang="zh-CN" sz="2400" b="0">
                <a:solidFill>
                  <a:schemeClr val="tx1"/>
                </a:solidFill>
                <a:ea typeface="黑体" pitchFamily="2" charset="-122"/>
              </a:endParaRPr>
            </a:p>
          </p:txBody>
        </p:sp>
        <p:sp>
          <p:nvSpPr>
            <p:cNvPr id="38967" name="Rectangle 58"/>
            <p:cNvSpPr>
              <a:spLocks noChangeArrowheads="1"/>
            </p:cNvSpPr>
            <p:nvPr/>
          </p:nvSpPr>
          <p:spPr bwMode="auto">
            <a:xfrm>
              <a:off x="2676" y="3547"/>
              <a:ext cx="58"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s</a:t>
              </a:r>
              <a:endParaRPr lang="en-US" altLang="zh-CN" sz="2400" b="0">
                <a:solidFill>
                  <a:schemeClr val="tx1"/>
                </a:solidFill>
                <a:ea typeface="黑体" pitchFamily="2" charset="-122"/>
              </a:endParaRPr>
            </a:p>
          </p:txBody>
        </p:sp>
        <p:sp>
          <p:nvSpPr>
            <p:cNvPr id="38968" name="Rectangle 59"/>
            <p:cNvSpPr>
              <a:spLocks noChangeArrowheads="1"/>
            </p:cNvSpPr>
            <p:nvPr/>
          </p:nvSpPr>
          <p:spPr bwMode="auto">
            <a:xfrm>
              <a:off x="3479" y="3174"/>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4</a:t>
              </a:r>
              <a:endParaRPr lang="en-US" altLang="zh-CN" sz="2400" b="0">
                <a:solidFill>
                  <a:schemeClr val="tx1"/>
                </a:solidFill>
                <a:ea typeface="黑体" pitchFamily="2" charset="-122"/>
              </a:endParaRPr>
            </a:p>
          </p:txBody>
        </p:sp>
        <p:sp>
          <p:nvSpPr>
            <p:cNvPr id="38969" name="Rectangle 60"/>
            <p:cNvSpPr>
              <a:spLocks noChangeArrowheads="1"/>
            </p:cNvSpPr>
            <p:nvPr/>
          </p:nvSpPr>
          <p:spPr bwMode="auto">
            <a:xfrm>
              <a:off x="3441" y="2947"/>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6</a:t>
              </a:r>
              <a:endParaRPr lang="en-US" altLang="zh-CN" sz="2400" b="0">
                <a:solidFill>
                  <a:schemeClr val="tx1"/>
                </a:solidFill>
                <a:ea typeface="黑体" pitchFamily="2" charset="-122"/>
              </a:endParaRPr>
            </a:p>
          </p:txBody>
        </p:sp>
        <p:sp>
          <p:nvSpPr>
            <p:cNvPr id="38970" name="Rectangle 61"/>
            <p:cNvSpPr>
              <a:spLocks noChangeArrowheads="1"/>
            </p:cNvSpPr>
            <p:nvPr/>
          </p:nvSpPr>
          <p:spPr bwMode="auto">
            <a:xfrm>
              <a:off x="4381" y="3047"/>
              <a:ext cx="10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8971" name="Rectangle 62"/>
            <p:cNvSpPr>
              <a:spLocks noChangeArrowheads="1"/>
            </p:cNvSpPr>
            <p:nvPr/>
          </p:nvSpPr>
          <p:spPr bwMode="auto">
            <a:xfrm>
              <a:off x="4685" y="3042"/>
              <a:ext cx="1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72" name="Rectangle 63"/>
            <p:cNvSpPr>
              <a:spLocks noChangeArrowheads="1"/>
            </p:cNvSpPr>
            <p:nvPr/>
          </p:nvSpPr>
          <p:spPr bwMode="auto">
            <a:xfrm>
              <a:off x="4801" y="3042"/>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q</a:t>
              </a:r>
              <a:endParaRPr lang="en-US" altLang="zh-CN" sz="2400" b="0">
                <a:solidFill>
                  <a:schemeClr val="tx1"/>
                </a:solidFill>
                <a:ea typeface="黑体" pitchFamily="2" charset="-122"/>
              </a:endParaRPr>
            </a:p>
          </p:txBody>
        </p:sp>
        <p:sp>
          <p:nvSpPr>
            <p:cNvPr id="38973" name="Rectangle 64"/>
            <p:cNvSpPr>
              <a:spLocks noChangeArrowheads="1"/>
            </p:cNvSpPr>
            <p:nvPr/>
          </p:nvSpPr>
          <p:spPr bwMode="auto">
            <a:xfrm>
              <a:off x="3518" y="2953"/>
              <a:ext cx="1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74" name="Rectangle 65"/>
            <p:cNvSpPr>
              <a:spLocks noChangeArrowheads="1"/>
            </p:cNvSpPr>
            <p:nvPr/>
          </p:nvSpPr>
          <p:spPr bwMode="auto">
            <a:xfrm>
              <a:off x="3648" y="2953"/>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q</a:t>
              </a:r>
              <a:endParaRPr lang="en-US" altLang="zh-CN" sz="2400" b="0">
                <a:solidFill>
                  <a:schemeClr val="tx1"/>
                </a:solidFill>
                <a:ea typeface="黑体" pitchFamily="2" charset="-122"/>
              </a:endParaRPr>
            </a:p>
          </p:txBody>
        </p:sp>
        <p:sp>
          <p:nvSpPr>
            <p:cNvPr id="38975" name="Rectangle 66"/>
            <p:cNvSpPr>
              <a:spLocks noChangeArrowheads="1"/>
            </p:cNvSpPr>
            <p:nvPr/>
          </p:nvSpPr>
          <p:spPr bwMode="auto">
            <a:xfrm>
              <a:off x="3574" y="3186"/>
              <a:ext cx="139"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76" name="Rectangle 67"/>
            <p:cNvSpPr>
              <a:spLocks noChangeArrowheads="1"/>
            </p:cNvSpPr>
            <p:nvPr/>
          </p:nvSpPr>
          <p:spPr bwMode="auto">
            <a:xfrm>
              <a:off x="3681" y="3196"/>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q</a:t>
              </a:r>
              <a:endParaRPr lang="en-US" altLang="zh-CN" sz="2400" b="0">
                <a:solidFill>
                  <a:schemeClr val="tx1"/>
                </a:solidFill>
                <a:ea typeface="黑体" pitchFamily="2" charset="-122"/>
              </a:endParaRPr>
            </a:p>
          </p:txBody>
        </p:sp>
        <p:sp>
          <p:nvSpPr>
            <p:cNvPr id="38977" name="Rectangle 68"/>
            <p:cNvSpPr>
              <a:spLocks noChangeArrowheads="1"/>
            </p:cNvSpPr>
            <p:nvPr/>
          </p:nvSpPr>
          <p:spPr bwMode="auto">
            <a:xfrm>
              <a:off x="4131" y="2680"/>
              <a:ext cx="8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e</a:t>
              </a:r>
              <a:endParaRPr lang="en-US" altLang="zh-CN" sz="2400" b="0">
                <a:solidFill>
                  <a:schemeClr val="tx1"/>
                </a:solidFill>
                <a:ea typeface="黑体" pitchFamily="2" charset="-122"/>
              </a:endParaRPr>
            </a:p>
          </p:txBody>
        </p:sp>
        <p:sp>
          <p:nvSpPr>
            <p:cNvPr id="38978" name="Rectangle 69"/>
            <p:cNvSpPr>
              <a:spLocks noChangeArrowheads="1"/>
            </p:cNvSpPr>
            <p:nvPr/>
          </p:nvSpPr>
          <p:spPr bwMode="auto">
            <a:xfrm>
              <a:off x="4210" y="2752"/>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g</a:t>
              </a:r>
              <a:endParaRPr lang="en-US" altLang="zh-CN" sz="2400" b="0">
                <a:solidFill>
                  <a:schemeClr val="tx1"/>
                </a:solidFill>
                <a:ea typeface="黑体" pitchFamily="2" charset="-122"/>
              </a:endParaRPr>
            </a:p>
          </p:txBody>
        </p:sp>
        <p:sp>
          <p:nvSpPr>
            <p:cNvPr id="38979" name="Rectangle 70"/>
            <p:cNvSpPr>
              <a:spLocks noChangeArrowheads="1"/>
            </p:cNvSpPr>
            <p:nvPr/>
          </p:nvSpPr>
          <p:spPr bwMode="auto">
            <a:xfrm>
              <a:off x="4276" y="2680"/>
              <a:ext cx="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8980" name="Rectangle 71"/>
            <p:cNvSpPr>
              <a:spLocks noChangeArrowheads="1"/>
            </p:cNvSpPr>
            <p:nvPr/>
          </p:nvSpPr>
          <p:spPr bwMode="auto">
            <a:xfrm>
              <a:off x="4335" y="2680"/>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81" name="Rectangle 72"/>
            <p:cNvSpPr>
              <a:spLocks noChangeArrowheads="1"/>
            </p:cNvSpPr>
            <p:nvPr/>
          </p:nvSpPr>
          <p:spPr bwMode="auto">
            <a:xfrm>
              <a:off x="4424" y="2753"/>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x</a:t>
              </a:r>
              <a:endParaRPr lang="en-US" altLang="zh-CN" sz="1600" b="0">
                <a:solidFill>
                  <a:schemeClr val="tx1"/>
                </a:solidFill>
                <a:ea typeface="黑体" pitchFamily="2" charset="-122"/>
              </a:endParaRPr>
            </a:p>
          </p:txBody>
        </p:sp>
        <p:sp>
          <p:nvSpPr>
            <p:cNvPr id="38982" name="Rectangle 73"/>
            <p:cNvSpPr>
              <a:spLocks noChangeArrowheads="1"/>
            </p:cNvSpPr>
            <p:nvPr/>
          </p:nvSpPr>
          <p:spPr bwMode="auto">
            <a:xfrm>
              <a:off x="4481" y="27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2</a:t>
              </a:r>
              <a:endParaRPr lang="en-US" altLang="zh-CN" sz="1600" b="0">
                <a:solidFill>
                  <a:schemeClr val="tx1"/>
                </a:solidFill>
                <a:ea typeface="黑体" pitchFamily="2" charset="-122"/>
              </a:endParaRPr>
            </a:p>
          </p:txBody>
        </p:sp>
        <p:sp>
          <p:nvSpPr>
            <p:cNvPr id="38983" name="Rectangle 74"/>
            <p:cNvSpPr>
              <a:spLocks noChangeArrowheads="1"/>
            </p:cNvSpPr>
            <p:nvPr/>
          </p:nvSpPr>
          <p:spPr bwMode="auto">
            <a:xfrm>
              <a:off x="4557" y="2704"/>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_</a:t>
              </a:r>
              <a:endParaRPr lang="en-US" altLang="zh-CN" sz="1600" b="0">
                <a:solidFill>
                  <a:schemeClr val="tx1"/>
                </a:solidFill>
                <a:ea typeface="黑体" pitchFamily="2" charset="-122"/>
              </a:endParaRPr>
            </a:p>
          </p:txBody>
        </p:sp>
        <p:sp>
          <p:nvSpPr>
            <p:cNvPr id="38984" name="Rectangle 75"/>
            <p:cNvSpPr>
              <a:spLocks noChangeArrowheads="1"/>
            </p:cNvSpPr>
            <p:nvPr/>
          </p:nvSpPr>
          <p:spPr bwMode="auto">
            <a:xfrm>
              <a:off x="4653" y="2748"/>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y</a:t>
              </a:r>
              <a:endParaRPr lang="en-US" altLang="zh-CN" sz="1600" b="0">
                <a:solidFill>
                  <a:schemeClr val="tx1"/>
                </a:solidFill>
                <a:ea typeface="黑体" pitchFamily="2" charset="-122"/>
              </a:endParaRPr>
            </a:p>
          </p:txBody>
        </p:sp>
        <p:sp>
          <p:nvSpPr>
            <p:cNvPr id="38985" name="Rectangle 76"/>
            <p:cNvSpPr>
              <a:spLocks noChangeArrowheads="1"/>
            </p:cNvSpPr>
            <p:nvPr/>
          </p:nvSpPr>
          <p:spPr bwMode="auto">
            <a:xfrm>
              <a:off x="4708" y="2723"/>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2</a:t>
              </a:r>
              <a:endParaRPr lang="en-US" altLang="zh-CN" sz="2400" b="0">
                <a:solidFill>
                  <a:schemeClr val="tx1"/>
                </a:solidFill>
                <a:ea typeface="黑体" pitchFamily="2" charset="-122"/>
              </a:endParaRPr>
            </a:p>
          </p:txBody>
        </p:sp>
        <p:sp>
          <p:nvSpPr>
            <p:cNvPr id="38986" name="Rectangle 78"/>
            <p:cNvSpPr>
              <a:spLocks noChangeArrowheads="1"/>
            </p:cNvSpPr>
            <p:nvPr/>
          </p:nvSpPr>
          <p:spPr bwMode="auto">
            <a:xfrm>
              <a:off x="4824" y="2715"/>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87" name="Rectangle 79"/>
            <p:cNvSpPr>
              <a:spLocks noChangeArrowheads="1"/>
            </p:cNvSpPr>
            <p:nvPr/>
          </p:nvSpPr>
          <p:spPr bwMode="auto">
            <a:xfrm>
              <a:off x="4943" y="2777"/>
              <a:ext cx="62"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z</a:t>
              </a:r>
              <a:endParaRPr lang="en-US" altLang="zh-CN" sz="1600" b="0">
                <a:solidFill>
                  <a:schemeClr val="tx1"/>
                </a:solidFill>
                <a:ea typeface="黑体" pitchFamily="2" charset="-122"/>
              </a:endParaRPr>
            </a:p>
          </p:txBody>
        </p:sp>
        <p:sp>
          <p:nvSpPr>
            <p:cNvPr id="38988" name="Rectangle 80"/>
            <p:cNvSpPr>
              <a:spLocks noChangeArrowheads="1"/>
            </p:cNvSpPr>
            <p:nvPr/>
          </p:nvSpPr>
          <p:spPr bwMode="auto">
            <a:xfrm>
              <a:off x="5001" y="2732"/>
              <a:ext cx="70"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2</a:t>
              </a:r>
              <a:endParaRPr lang="en-US" altLang="zh-CN" sz="1600" b="0">
                <a:solidFill>
                  <a:schemeClr val="tx1"/>
                </a:solidFill>
                <a:ea typeface="黑体" pitchFamily="2" charset="-122"/>
              </a:endParaRPr>
            </a:p>
          </p:txBody>
        </p:sp>
        <p:sp>
          <p:nvSpPr>
            <p:cNvPr id="38989" name="Rectangle 81"/>
            <p:cNvSpPr>
              <a:spLocks noChangeArrowheads="1"/>
            </p:cNvSpPr>
            <p:nvPr/>
          </p:nvSpPr>
          <p:spPr bwMode="auto">
            <a:xfrm>
              <a:off x="5093" y="2692"/>
              <a:ext cx="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8990" name="Line 82"/>
            <p:cNvSpPr>
              <a:spLocks noChangeShapeType="1"/>
            </p:cNvSpPr>
            <p:nvPr/>
          </p:nvSpPr>
          <p:spPr bwMode="auto">
            <a:xfrm flipH="1">
              <a:off x="1248" y="3824"/>
              <a:ext cx="297"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991" name="Rectangle 83"/>
            <p:cNvSpPr>
              <a:spLocks noChangeArrowheads="1"/>
            </p:cNvSpPr>
            <p:nvPr/>
          </p:nvSpPr>
          <p:spPr bwMode="auto">
            <a:xfrm>
              <a:off x="4164" y="3308"/>
              <a:ext cx="54"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t</a:t>
              </a:r>
              <a:endParaRPr lang="en-US" altLang="zh-CN" sz="2400" b="0">
                <a:solidFill>
                  <a:schemeClr val="tx1"/>
                </a:solidFill>
                <a:ea typeface="黑体" pitchFamily="2" charset="-122"/>
              </a:endParaRPr>
            </a:p>
          </p:txBody>
        </p:sp>
        <p:sp>
          <p:nvSpPr>
            <p:cNvPr id="38992" name="Rectangle 84"/>
            <p:cNvSpPr>
              <a:spLocks noChangeArrowheads="1"/>
            </p:cNvSpPr>
            <p:nvPr/>
          </p:nvSpPr>
          <p:spPr bwMode="auto">
            <a:xfrm>
              <a:off x="4213" y="338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2</a:t>
              </a:r>
              <a:endParaRPr lang="en-US" altLang="zh-CN" sz="2400" b="0">
                <a:solidFill>
                  <a:schemeClr val="tx1"/>
                </a:solidFill>
                <a:ea typeface="黑体" pitchFamily="2" charset="-122"/>
              </a:endParaRPr>
            </a:p>
          </p:txBody>
        </p:sp>
        <p:sp>
          <p:nvSpPr>
            <p:cNvPr id="38993" name="Rectangle 85"/>
            <p:cNvSpPr>
              <a:spLocks noChangeArrowheads="1"/>
            </p:cNvSpPr>
            <p:nvPr/>
          </p:nvSpPr>
          <p:spPr bwMode="auto">
            <a:xfrm>
              <a:off x="4280" y="338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g</a:t>
              </a:r>
              <a:endParaRPr lang="en-US" altLang="zh-CN" sz="2400" b="0">
                <a:solidFill>
                  <a:schemeClr val="tx1"/>
                </a:solidFill>
                <a:ea typeface="黑体" pitchFamily="2" charset="-122"/>
              </a:endParaRPr>
            </a:p>
          </p:txBody>
        </p:sp>
        <p:sp>
          <p:nvSpPr>
            <p:cNvPr id="38994" name="Rectangle 86"/>
            <p:cNvSpPr>
              <a:spLocks noChangeArrowheads="1"/>
            </p:cNvSpPr>
            <p:nvPr/>
          </p:nvSpPr>
          <p:spPr bwMode="auto">
            <a:xfrm>
              <a:off x="4331" y="3358"/>
              <a:ext cx="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8995" name="Rectangle 87"/>
            <p:cNvSpPr>
              <a:spLocks noChangeArrowheads="1"/>
            </p:cNvSpPr>
            <p:nvPr/>
          </p:nvSpPr>
          <p:spPr bwMode="auto">
            <a:xfrm>
              <a:off x="4393" y="3358"/>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8996" name="Rectangle 88"/>
            <p:cNvSpPr>
              <a:spLocks noChangeArrowheads="1"/>
            </p:cNvSpPr>
            <p:nvPr/>
          </p:nvSpPr>
          <p:spPr bwMode="auto">
            <a:xfrm>
              <a:off x="4479" y="343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x</a:t>
              </a:r>
              <a:endParaRPr lang="en-US" altLang="zh-CN" sz="2400" b="0">
                <a:solidFill>
                  <a:schemeClr val="tx1"/>
                </a:solidFill>
                <a:ea typeface="黑体" pitchFamily="2" charset="-122"/>
              </a:endParaRPr>
            </a:p>
          </p:txBody>
        </p:sp>
        <p:sp>
          <p:nvSpPr>
            <p:cNvPr id="38997" name="Rectangle 89"/>
            <p:cNvSpPr>
              <a:spLocks noChangeArrowheads="1"/>
            </p:cNvSpPr>
            <p:nvPr/>
          </p:nvSpPr>
          <p:spPr bwMode="auto">
            <a:xfrm>
              <a:off x="4542" y="343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y</a:t>
              </a:r>
              <a:endParaRPr lang="en-US" altLang="zh-CN" sz="2400" b="0">
                <a:solidFill>
                  <a:schemeClr val="tx1"/>
                </a:solidFill>
                <a:ea typeface="黑体" pitchFamily="2" charset="-122"/>
              </a:endParaRPr>
            </a:p>
          </p:txBody>
        </p:sp>
        <p:sp>
          <p:nvSpPr>
            <p:cNvPr id="38998" name="Rectangle 90"/>
            <p:cNvSpPr>
              <a:spLocks noChangeArrowheads="1"/>
            </p:cNvSpPr>
            <p:nvPr/>
          </p:nvSpPr>
          <p:spPr bwMode="auto">
            <a:xfrm>
              <a:off x="4606" y="3358"/>
              <a:ext cx="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8999" name="Rectangle 91"/>
            <p:cNvSpPr>
              <a:spLocks noChangeArrowheads="1"/>
            </p:cNvSpPr>
            <p:nvPr/>
          </p:nvSpPr>
          <p:spPr bwMode="auto">
            <a:xfrm>
              <a:off x="4659" y="3358"/>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9000" name="Rectangle 92"/>
            <p:cNvSpPr>
              <a:spLocks noChangeArrowheads="1"/>
            </p:cNvSpPr>
            <p:nvPr/>
          </p:nvSpPr>
          <p:spPr bwMode="auto">
            <a:xfrm>
              <a:off x="4748" y="343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y</a:t>
              </a:r>
              <a:endParaRPr lang="en-US" altLang="zh-CN" sz="2400" b="0">
                <a:solidFill>
                  <a:schemeClr val="tx1"/>
                </a:solidFill>
                <a:ea typeface="黑体" pitchFamily="2" charset="-122"/>
              </a:endParaRPr>
            </a:p>
          </p:txBody>
        </p:sp>
        <p:sp>
          <p:nvSpPr>
            <p:cNvPr id="39001" name="Rectangle 93"/>
            <p:cNvSpPr>
              <a:spLocks noChangeArrowheads="1"/>
            </p:cNvSpPr>
            <p:nvPr/>
          </p:nvSpPr>
          <p:spPr bwMode="auto">
            <a:xfrm>
              <a:off x="4806" y="3431"/>
              <a:ext cx="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z</a:t>
              </a:r>
              <a:endParaRPr lang="en-US" altLang="zh-CN" sz="2400" b="0">
                <a:solidFill>
                  <a:schemeClr val="tx1"/>
                </a:solidFill>
                <a:ea typeface="黑体" pitchFamily="2" charset="-122"/>
              </a:endParaRPr>
            </a:p>
          </p:txBody>
        </p:sp>
        <p:sp>
          <p:nvSpPr>
            <p:cNvPr id="39002" name="Rectangle 94"/>
            <p:cNvSpPr>
              <a:spLocks noChangeArrowheads="1"/>
            </p:cNvSpPr>
            <p:nvPr/>
          </p:nvSpPr>
          <p:spPr bwMode="auto">
            <a:xfrm>
              <a:off x="4865" y="3358"/>
              <a:ext cx="48"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9003" name="Rectangle 95"/>
            <p:cNvSpPr>
              <a:spLocks noChangeArrowheads="1"/>
            </p:cNvSpPr>
            <p:nvPr/>
          </p:nvSpPr>
          <p:spPr bwMode="auto">
            <a:xfrm>
              <a:off x="4908" y="3358"/>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d</a:t>
              </a:r>
              <a:endParaRPr lang="en-US" altLang="zh-CN" sz="2400" b="0">
                <a:solidFill>
                  <a:schemeClr val="tx1"/>
                </a:solidFill>
                <a:ea typeface="黑体" pitchFamily="2" charset="-122"/>
              </a:endParaRPr>
            </a:p>
          </p:txBody>
        </p:sp>
        <p:sp>
          <p:nvSpPr>
            <p:cNvPr id="39004" name="Rectangle 96"/>
            <p:cNvSpPr>
              <a:spLocks noChangeArrowheads="1"/>
            </p:cNvSpPr>
            <p:nvPr/>
          </p:nvSpPr>
          <p:spPr bwMode="auto">
            <a:xfrm>
              <a:off x="4997" y="3431"/>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x</a:t>
              </a:r>
              <a:endParaRPr lang="en-US" altLang="zh-CN" sz="2400" b="0">
                <a:solidFill>
                  <a:schemeClr val="tx1"/>
                </a:solidFill>
                <a:ea typeface="黑体" pitchFamily="2" charset="-122"/>
              </a:endParaRPr>
            </a:p>
          </p:txBody>
        </p:sp>
        <p:sp>
          <p:nvSpPr>
            <p:cNvPr id="39005" name="Rectangle 97"/>
            <p:cNvSpPr>
              <a:spLocks noChangeArrowheads="1"/>
            </p:cNvSpPr>
            <p:nvPr/>
          </p:nvSpPr>
          <p:spPr bwMode="auto">
            <a:xfrm>
              <a:off x="5066" y="3431"/>
              <a:ext cx="66"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z</a:t>
              </a:r>
              <a:endParaRPr lang="en-US" altLang="zh-CN" sz="2400" b="0">
                <a:solidFill>
                  <a:schemeClr val="tx1"/>
                </a:solidFill>
                <a:ea typeface="黑体" pitchFamily="2" charset="-122"/>
              </a:endParaRPr>
            </a:p>
          </p:txBody>
        </p:sp>
        <p:sp>
          <p:nvSpPr>
            <p:cNvPr id="39006" name="Rectangle 98"/>
            <p:cNvSpPr>
              <a:spLocks noChangeArrowheads="1"/>
            </p:cNvSpPr>
            <p:nvPr/>
          </p:nvSpPr>
          <p:spPr bwMode="auto">
            <a:xfrm>
              <a:off x="5125" y="3358"/>
              <a:ext cx="6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a:t>
              </a:r>
              <a:endParaRPr lang="en-US" altLang="zh-CN" sz="2400" b="0">
                <a:solidFill>
                  <a:schemeClr val="tx1"/>
                </a:solidFill>
                <a:ea typeface="黑体" pitchFamily="2" charset="-122"/>
              </a:endParaRPr>
            </a:p>
          </p:txBody>
        </p:sp>
        <p:sp>
          <p:nvSpPr>
            <p:cNvPr id="39007" name="Rectangle 99"/>
            <p:cNvSpPr>
              <a:spLocks noChangeArrowheads="1"/>
            </p:cNvSpPr>
            <p:nvPr/>
          </p:nvSpPr>
          <p:spPr bwMode="auto">
            <a:xfrm>
              <a:off x="4754" y="2782"/>
              <a:ext cx="35"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b="0">
                  <a:solidFill>
                    <a:srgbClr val="000000"/>
                  </a:solidFill>
                  <a:ea typeface="黑体" pitchFamily="2" charset="-122"/>
                </a:rPr>
                <a:t>,</a:t>
              </a:r>
              <a:endParaRPr lang="en-US" altLang="zh-CN" sz="1600" b="0">
                <a:solidFill>
                  <a:schemeClr val="tx1"/>
                </a:solidFill>
                <a:ea typeface="黑体" pitchFamily="2" charset="-122"/>
              </a:endParaRPr>
            </a:p>
          </p:txBody>
        </p:sp>
        <p:sp>
          <p:nvSpPr>
            <p:cNvPr id="39008" name="Line 100"/>
            <p:cNvSpPr>
              <a:spLocks noChangeShapeType="1"/>
            </p:cNvSpPr>
            <p:nvPr/>
          </p:nvSpPr>
          <p:spPr bwMode="auto">
            <a:xfrm flipH="1" flipV="1">
              <a:off x="4209" y="3068"/>
              <a:ext cx="62" cy="11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09" name="Line 101"/>
            <p:cNvSpPr>
              <a:spLocks noChangeShapeType="1"/>
            </p:cNvSpPr>
            <p:nvPr/>
          </p:nvSpPr>
          <p:spPr bwMode="auto">
            <a:xfrm>
              <a:off x="4146" y="3178"/>
              <a:ext cx="125" cy="1"/>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0" name="Line 102"/>
            <p:cNvSpPr>
              <a:spLocks noChangeShapeType="1"/>
            </p:cNvSpPr>
            <p:nvPr/>
          </p:nvSpPr>
          <p:spPr bwMode="auto">
            <a:xfrm flipH="1">
              <a:off x="4146" y="3068"/>
              <a:ext cx="63" cy="110"/>
            </a:xfrm>
            <a:prstGeom prst="line">
              <a:avLst/>
            </a:prstGeom>
            <a:noFill/>
            <a:ln w="17463">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011" name="Rectangle 103"/>
            <p:cNvSpPr>
              <a:spLocks noChangeArrowheads="1"/>
            </p:cNvSpPr>
            <p:nvPr/>
          </p:nvSpPr>
          <p:spPr bwMode="auto">
            <a:xfrm>
              <a:off x="4305" y="3047"/>
              <a:ext cx="74" cy="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700" b="0">
                  <a:solidFill>
                    <a:srgbClr val="000000"/>
                  </a:solidFill>
                  <a:ea typeface="黑体" pitchFamily="2" charset="-122"/>
                </a:rPr>
                <a:t>o</a:t>
              </a:r>
              <a:endParaRPr lang="en-US" altLang="zh-CN" sz="2400" b="0">
                <a:solidFill>
                  <a:schemeClr val="tx1"/>
                </a:solidFill>
                <a:ea typeface="黑体" pitchFamily="2" charset="-122"/>
              </a:endParaRPr>
            </a:p>
          </p:txBody>
        </p:sp>
        <p:sp>
          <p:nvSpPr>
            <p:cNvPr id="39012" name="Rectangle 104"/>
            <p:cNvSpPr>
              <a:spLocks noChangeArrowheads="1"/>
            </p:cNvSpPr>
            <p:nvPr/>
          </p:nvSpPr>
          <p:spPr bwMode="auto">
            <a:xfrm>
              <a:off x="4495" y="3025"/>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1</a:t>
              </a:r>
              <a:endParaRPr lang="en-US" altLang="zh-CN" sz="2400" b="0">
                <a:solidFill>
                  <a:schemeClr val="tx1"/>
                </a:solidFill>
                <a:ea typeface="黑体" pitchFamily="2" charset="-122"/>
              </a:endParaRPr>
            </a:p>
          </p:txBody>
        </p:sp>
        <p:sp>
          <p:nvSpPr>
            <p:cNvPr id="39013" name="Rectangle 105"/>
            <p:cNvSpPr>
              <a:spLocks noChangeArrowheads="1"/>
            </p:cNvSpPr>
            <p:nvPr/>
          </p:nvSpPr>
          <p:spPr bwMode="auto">
            <a:xfrm>
              <a:off x="4584" y="3025"/>
              <a:ext cx="96"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200" b="0">
                  <a:solidFill>
                    <a:srgbClr val="000000"/>
                  </a:solidFill>
                  <a:ea typeface="黑体" pitchFamily="2" charset="-122"/>
                </a:rPr>
                <a:t>0</a:t>
              </a:r>
              <a:endParaRPr lang="en-US" altLang="zh-CN" sz="2400" b="0">
                <a:solidFill>
                  <a:schemeClr val="tx1"/>
                </a:solidFill>
                <a:ea typeface="黑体" pitchFamily="2" charset="-122"/>
              </a:endParaRPr>
            </a:p>
          </p:txBody>
        </p:sp>
      </p:grpSp>
      <p:sp>
        <p:nvSpPr>
          <p:cNvPr id="102" name="矩形 10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ext Box 2"/>
          <p:cNvSpPr txBox="1">
            <a:spLocks noChangeArrowheads="1"/>
          </p:cNvSpPr>
          <p:nvPr/>
        </p:nvSpPr>
        <p:spPr bwMode="auto">
          <a:xfrm>
            <a:off x="323529" y="179929"/>
            <a:ext cx="858035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latin typeface="Arial" charset="0"/>
                <a:ea typeface="黑体" pitchFamily="2" charset="-122"/>
              </a:rPr>
              <a:t>正四面体配合物 </a:t>
            </a:r>
            <a:r>
              <a:rPr lang="en-US" altLang="zh-CN" dirty="0">
                <a:solidFill>
                  <a:srgbClr val="CC3300"/>
                </a:solidFill>
                <a:latin typeface="Arial" charset="0"/>
                <a:ea typeface="黑体" pitchFamily="2" charset="-122"/>
              </a:rPr>
              <a:t>(</a:t>
            </a:r>
            <a:r>
              <a:rPr lang="zh-CN" altLang="en-US" dirty="0">
                <a:solidFill>
                  <a:srgbClr val="CC3300"/>
                </a:solidFill>
                <a:latin typeface="Arial" charset="0"/>
                <a:ea typeface="黑体" pitchFamily="2" charset="-122"/>
              </a:rPr>
              <a:t>中心离子置于四面体电场中</a:t>
            </a:r>
            <a:r>
              <a:rPr lang="en-US" altLang="zh-CN" dirty="0">
                <a:solidFill>
                  <a:srgbClr val="CC3300"/>
                </a:solidFill>
                <a:latin typeface="Arial" charset="0"/>
                <a:ea typeface="黑体" pitchFamily="2" charset="-122"/>
              </a:rPr>
              <a:t>)</a:t>
            </a:r>
          </a:p>
        </p:txBody>
      </p:sp>
      <p:pic>
        <p:nvPicPr>
          <p:cNvPr id="39939" name="Picture 3" descr="FG25_13"/>
          <p:cNvPicPr>
            <a:picLocks noChangeAspect="1" noChangeArrowheads="1"/>
          </p:cNvPicPr>
          <p:nvPr/>
        </p:nvPicPr>
        <p:blipFill>
          <a:blip r:embed="rId2">
            <a:extLst>
              <a:ext uri="{28A0092B-C50C-407E-A947-70E740481C1C}">
                <a14:useLocalDpi xmlns:a14="http://schemas.microsoft.com/office/drawing/2010/main" val="0"/>
              </a:ext>
            </a:extLst>
          </a:blip>
          <a:srcRect b="14560"/>
          <a:stretch>
            <a:fillRect/>
          </a:stretch>
        </p:blipFill>
        <p:spPr bwMode="auto">
          <a:xfrm>
            <a:off x="1447800" y="1313681"/>
            <a:ext cx="61150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0744" name="Text Box 24"/>
          <p:cNvSpPr txBox="1">
            <a:spLocks noChangeArrowheads="1"/>
          </p:cNvSpPr>
          <p:nvPr/>
        </p:nvSpPr>
        <p:spPr bwMode="auto">
          <a:xfrm>
            <a:off x="323528" y="4221088"/>
            <a:ext cx="8580353" cy="1865126"/>
          </a:xfrm>
          <a:prstGeom prst="rect">
            <a:avLst/>
          </a:prstGeom>
          <a:noFill/>
          <a:ln w="9525" algn="ctr">
            <a:noFill/>
            <a:miter lim="800000"/>
            <a:headEnd/>
            <a:tailEnd/>
          </a:ln>
          <a:effectLst/>
        </p:spPr>
        <p:txBody>
          <a:bodyPr wrap="square">
            <a:spAutoFit/>
          </a:bodyPr>
          <a:lstStyle/>
          <a:p>
            <a:pPr>
              <a:lnSpc>
                <a:spcPct val="120000"/>
              </a:lnSpc>
              <a:defRPr/>
            </a:pPr>
            <a:r>
              <a:rPr kumimoji="0" lang="en-US" altLang="zh-CN" b="0" dirty="0"/>
              <a:t>        </a:t>
            </a:r>
            <a:r>
              <a:rPr kumimoji="0" lang="zh-CN" altLang="en-US" b="0" dirty="0"/>
              <a:t>在正四面体配合物中，</a:t>
            </a:r>
            <a:r>
              <a:rPr kumimoji="0" lang="en-US" altLang="zh-CN" b="0" dirty="0"/>
              <a:t>4</a:t>
            </a:r>
            <a:r>
              <a:rPr kumimoji="0" lang="zh-CN" altLang="en-US" b="0" dirty="0"/>
              <a:t>个配位体接近中心离子时正好和坐标轴</a:t>
            </a:r>
            <a:r>
              <a:rPr kumimoji="0" lang="en-US" altLang="zh-CN" b="0" i="1" dirty="0"/>
              <a:t>x</a:t>
            </a:r>
            <a:r>
              <a:rPr kumimoji="0" lang="en-US" altLang="zh-CN" b="0" dirty="0"/>
              <a:t>, </a:t>
            </a:r>
            <a:r>
              <a:rPr kumimoji="0" lang="en-US" altLang="zh-CN" b="0" i="1" dirty="0"/>
              <a:t>y</a:t>
            </a:r>
            <a:r>
              <a:rPr kumimoji="0" lang="en-US" altLang="zh-CN" b="0" dirty="0"/>
              <a:t>, </a:t>
            </a:r>
            <a:r>
              <a:rPr kumimoji="0" lang="en-US" altLang="zh-CN" b="0" i="1" dirty="0"/>
              <a:t>z</a:t>
            </a:r>
            <a:r>
              <a:rPr kumimoji="0" lang="zh-CN" altLang="en-US" b="0" dirty="0"/>
              <a:t>错开，避开了</a:t>
            </a:r>
            <a:r>
              <a:rPr kumimoji="0" lang="en-US" altLang="zh-CN" b="0" i="1" dirty="0"/>
              <a:t>d</a:t>
            </a:r>
            <a:r>
              <a:rPr kumimoji="0" lang="en-US" altLang="zh-CN" b="0" i="1" baseline="-25000" dirty="0"/>
              <a:t>z</a:t>
            </a:r>
            <a:r>
              <a:rPr kumimoji="0" lang="en-US" altLang="zh-CN" b="0" baseline="-25000" dirty="0"/>
              <a:t>2</a:t>
            </a:r>
            <a:r>
              <a:rPr kumimoji="0" lang="zh-CN" altLang="en-US" b="0" dirty="0"/>
              <a:t>和</a:t>
            </a:r>
            <a:r>
              <a:rPr kumimoji="0" lang="en-US" altLang="zh-CN" b="0" i="1" dirty="0"/>
              <a:t>d</a:t>
            </a:r>
            <a:r>
              <a:rPr kumimoji="0" lang="en-US" altLang="zh-CN" b="0" i="1" baseline="-25000" dirty="0"/>
              <a:t>x</a:t>
            </a:r>
            <a:r>
              <a:rPr kumimoji="0" lang="en-US" altLang="zh-CN" b="0" baseline="-25000" dirty="0"/>
              <a:t>2-</a:t>
            </a:r>
            <a:r>
              <a:rPr kumimoji="0" lang="en-US" altLang="zh-CN" b="0" i="1" baseline="-25000" dirty="0"/>
              <a:t>y</a:t>
            </a:r>
            <a:r>
              <a:rPr kumimoji="0" lang="en-US" altLang="zh-CN" b="0" baseline="-25000" dirty="0"/>
              <a:t>2</a:t>
            </a:r>
            <a:r>
              <a:rPr kumimoji="0" lang="zh-CN" altLang="en-US" b="0" dirty="0"/>
              <a:t>的极大值方向，而靠近</a:t>
            </a:r>
            <a:r>
              <a:rPr kumimoji="0" lang="en-US" altLang="zh-CN" b="0" i="1" dirty="0" err="1"/>
              <a:t>d</a:t>
            </a:r>
            <a:r>
              <a:rPr kumimoji="0" lang="en-US" altLang="zh-CN" b="0" i="1" baseline="-25000" dirty="0" err="1"/>
              <a:t>xy</a:t>
            </a:r>
            <a:r>
              <a:rPr kumimoji="0" lang="en-US" altLang="zh-CN" b="0" dirty="0"/>
              <a:t>, </a:t>
            </a:r>
            <a:r>
              <a:rPr kumimoji="0" lang="en-US" altLang="zh-CN" b="0" i="1" dirty="0" err="1"/>
              <a:t>d</a:t>
            </a:r>
            <a:r>
              <a:rPr kumimoji="0" lang="en-US" altLang="zh-CN" b="0" i="1" baseline="-25000" dirty="0" err="1"/>
              <a:t>xz</a:t>
            </a:r>
            <a:r>
              <a:rPr kumimoji="0" lang="en-US" altLang="zh-CN" b="0" dirty="0"/>
              <a:t>, </a:t>
            </a:r>
            <a:r>
              <a:rPr kumimoji="0" lang="en-US" altLang="zh-CN" b="0" i="1" dirty="0" err="1"/>
              <a:t>d</a:t>
            </a:r>
            <a:r>
              <a:rPr kumimoji="0" lang="en-US" altLang="zh-CN" b="0" i="1" baseline="-25000" dirty="0" err="1"/>
              <a:t>yz</a:t>
            </a:r>
            <a:r>
              <a:rPr kumimoji="0" lang="zh-CN" altLang="en-US" b="0" dirty="0"/>
              <a:t>的极大值。因此中心离子</a:t>
            </a:r>
            <a:r>
              <a:rPr kumimoji="0" lang="en-US" altLang="zh-CN" b="0" dirty="0"/>
              <a:t>5</a:t>
            </a:r>
            <a:r>
              <a:rPr kumimoji="0" lang="zh-CN" altLang="en-US" b="0" dirty="0"/>
              <a:t>个</a:t>
            </a:r>
            <a:r>
              <a:rPr kumimoji="0" lang="en-US" altLang="zh-CN" b="0" i="1" dirty="0"/>
              <a:t>d</a:t>
            </a:r>
            <a:r>
              <a:rPr kumimoji="0" lang="zh-CN" altLang="en-US" b="0" dirty="0"/>
              <a:t>轨道分裂正好与八面体场时相反，分裂能记作</a:t>
            </a:r>
            <a:r>
              <a:rPr kumimoji="0" lang="zh-CN" altLang="en-US" b="0" dirty="0">
                <a:sym typeface="Symbol" pitchFamily="18" charset="2"/>
              </a:rPr>
              <a:t></a:t>
            </a:r>
            <a:r>
              <a:rPr kumimoji="0" lang="en-US" altLang="zh-CN" b="0" i="1" baseline="-25000" dirty="0">
                <a:sym typeface="Symbol" pitchFamily="18" charset="2"/>
              </a:rPr>
              <a:t>t</a:t>
            </a:r>
            <a:r>
              <a:rPr kumimoji="0" lang="zh-CN" altLang="en-US" b="0" dirty="0">
                <a:sym typeface="Symbol" pitchFamily="18" charset="2"/>
              </a:rPr>
              <a:t>。</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3"/>
          <p:cNvSpPr txBox="1">
            <a:spLocks noChangeArrowheads="1"/>
          </p:cNvSpPr>
          <p:nvPr/>
        </p:nvSpPr>
        <p:spPr bwMode="auto">
          <a:xfrm>
            <a:off x="2195736" y="188640"/>
            <a:ext cx="46805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C3300"/>
                </a:solidFill>
                <a:latin typeface="Arial" charset="0"/>
                <a:ea typeface="黑体" pitchFamily="2" charset="-122"/>
              </a:rPr>
              <a:t>平面四方体配合物</a:t>
            </a:r>
            <a:endParaRPr lang="en-US" altLang="zh-CN" dirty="0">
              <a:solidFill>
                <a:srgbClr val="CC3300"/>
              </a:solidFill>
              <a:latin typeface="Arial" charset="0"/>
              <a:ea typeface="黑体" pitchFamily="2" charset="-122"/>
            </a:endParaRPr>
          </a:p>
        </p:txBody>
      </p:sp>
      <p:pic>
        <p:nvPicPr>
          <p:cNvPr id="40963" name="Picture 4" descr="FG25_15-03U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1781572"/>
            <a:ext cx="3124200" cy="299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Picture 2" descr="FG25_14"/>
          <p:cNvPicPr>
            <a:picLocks noChangeAspect="1" noChangeArrowheads="1"/>
          </p:cNvPicPr>
          <p:nvPr/>
        </p:nvPicPr>
        <p:blipFill>
          <a:blip r:embed="rId3">
            <a:extLst>
              <a:ext uri="{28A0092B-C50C-407E-A947-70E740481C1C}">
                <a14:useLocalDpi xmlns:a14="http://schemas.microsoft.com/office/drawing/2010/main" val="0"/>
              </a:ext>
            </a:extLst>
          </a:blip>
          <a:srcRect t="16353" r="64005" b="29099"/>
          <a:stretch>
            <a:fillRect/>
          </a:stretch>
        </p:blipFill>
        <p:spPr bwMode="auto">
          <a:xfrm>
            <a:off x="827584" y="2132856"/>
            <a:ext cx="3251688"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2770" name="Text Box 2"/>
          <p:cNvSpPr txBox="1">
            <a:spLocks noChangeArrowheads="1"/>
          </p:cNvSpPr>
          <p:nvPr/>
        </p:nvSpPr>
        <p:spPr bwMode="auto">
          <a:xfrm>
            <a:off x="251520" y="1125538"/>
            <a:ext cx="8590816" cy="245605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rgbClr val="FF0000"/>
              </a:buClr>
              <a:buFont typeface="Wingdings" pitchFamily="2" charset="2"/>
              <a:buNone/>
              <a:defRPr/>
            </a:pPr>
            <a:r>
              <a:rPr kumimoji="0" lang="zh-CN" altLang="en-US" sz="2800" b="0" dirty="0">
                <a:solidFill>
                  <a:schemeClr val="accent2"/>
                </a:solidFill>
                <a:latin typeface="黑体" pitchFamily="2" charset="-122"/>
              </a:rPr>
              <a:t>中心离子周围配位场对称性的影响</a:t>
            </a:r>
          </a:p>
          <a:p>
            <a:pPr eaLnBrk="1" hangingPunct="1">
              <a:lnSpc>
                <a:spcPct val="120000"/>
              </a:lnSpc>
              <a:spcBef>
                <a:spcPct val="20000"/>
              </a:spcBef>
              <a:buClr>
                <a:srgbClr val="FF0000"/>
              </a:buClr>
              <a:buFont typeface="Wingdings" pitchFamily="2" charset="2"/>
              <a:buNone/>
              <a:defRPr/>
            </a:pPr>
            <a:r>
              <a:rPr kumimoji="0" lang="zh-CN" altLang="en-US" b="0" dirty="0">
                <a:latin typeface="黑体" pitchFamily="2" charset="-122"/>
              </a:rPr>
              <a:t>     在不同构型的配合物中，</a:t>
            </a:r>
            <a:r>
              <a:rPr kumimoji="0" lang="en-US" altLang="zh-CN" b="0" i="1" dirty="0">
                <a:latin typeface="黑体" pitchFamily="2" charset="-122"/>
              </a:rPr>
              <a:t>d </a:t>
            </a:r>
            <a:r>
              <a:rPr kumimoji="0" lang="zh-CN" altLang="en-US" b="0" dirty="0">
                <a:latin typeface="黑体" pitchFamily="2" charset="-122"/>
              </a:rPr>
              <a:t>轨道能级分裂的情况不同。例如，在四面体中，因没有任何</a:t>
            </a:r>
            <a:r>
              <a:rPr kumimoji="0" lang="en-US" altLang="zh-CN" b="0" i="1" dirty="0">
                <a:latin typeface="黑体" pitchFamily="2" charset="-122"/>
              </a:rPr>
              <a:t>d </a:t>
            </a:r>
            <a:r>
              <a:rPr kumimoji="0" lang="zh-CN" altLang="en-US" b="0" dirty="0">
                <a:latin typeface="黑体" pitchFamily="2" charset="-122"/>
              </a:rPr>
              <a:t>轨道正对着配位体，其分裂能</a:t>
            </a:r>
            <a:r>
              <a:rPr kumimoji="0" lang="zh-CN" altLang="en-US" b="0" dirty="0">
                <a:latin typeface="黑体" pitchFamily="2" charset="-122"/>
                <a:sym typeface="Symbol" pitchFamily="18" charset="2"/>
              </a:rPr>
              <a:t></a:t>
            </a:r>
            <a:r>
              <a:rPr kumimoji="0" lang="en-US" altLang="zh-CN" b="0" baseline="-25000" dirty="0">
                <a:latin typeface="黑体" pitchFamily="2" charset="-122"/>
                <a:sym typeface="Symbol" pitchFamily="18" charset="2"/>
              </a:rPr>
              <a:t>t</a:t>
            </a:r>
            <a:r>
              <a:rPr kumimoji="0" lang="zh-CN" altLang="en-US" b="0" dirty="0">
                <a:latin typeface="黑体" pitchFamily="2" charset="-122"/>
              </a:rPr>
              <a:t>比在八面体中</a:t>
            </a:r>
            <a:r>
              <a:rPr kumimoji="0" lang="zh-CN" altLang="en-US" b="0" dirty="0">
                <a:latin typeface="黑体" pitchFamily="2" charset="-122"/>
                <a:sym typeface="Symbol" pitchFamily="18" charset="2"/>
              </a:rPr>
              <a:t></a:t>
            </a:r>
            <a:r>
              <a:rPr kumimoji="0" lang="en-US" altLang="zh-CN" b="0" baseline="-25000" dirty="0">
                <a:latin typeface="黑体" pitchFamily="2" charset="-122"/>
                <a:sym typeface="Symbol" pitchFamily="18" charset="2"/>
              </a:rPr>
              <a:t>o</a:t>
            </a:r>
            <a:r>
              <a:rPr kumimoji="0" lang="zh-CN" altLang="en-US" b="0" dirty="0">
                <a:latin typeface="黑体" pitchFamily="2" charset="-122"/>
              </a:rPr>
              <a:t>的要小得多。其它构型的配合物不仅分裂能不同，</a:t>
            </a:r>
            <a:r>
              <a:rPr kumimoji="0" lang="en-US" altLang="zh-CN" b="0" i="1" dirty="0">
                <a:latin typeface="黑体" pitchFamily="2" charset="-122"/>
              </a:rPr>
              <a:t>d </a:t>
            </a:r>
            <a:r>
              <a:rPr kumimoji="0" lang="zh-CN" altLang="en-US" b="0" dirty="0">
                <a:latin typeface="黑体" pitchFamily="2" charset="-122"/>
              </a:rPr>
              <a:t>轨道分裂成的能级数目也各异。</a:t>
            </a:r>
          </a:p>
        </p:txBody>
      </p:sp>
      <p:sp>
        <p:nvSpPr>
          <p:cNvPr id="45059" name="Text Box 3"/>
          <p:cNvSpPr txBox="1">
            <a:spLocks noChangeArrowheads="1"/>
          </p:cNvSpPr>
          <p:nvPr/>
        </p:nvSpPr>
        <p:spPr bwMode="auto">
          <a:xfrm>
            <a:off x="1403648" y="188640"/>
            <a:ext cx="626469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00000"/>
                </a:solidFill>
                <a:latin typeface="Arial" charset="0"/>
                <a:ea typeface="黑体" pitchFamily="2" charset="-122"/>
              </a:rPr>
              <a:t>分裂能的影响因素 </a:t>
            </a:r>
            <a:r>
              <a:rPr lang="en-US" altLang="zh-CN" dirty="0">
                <a:solidFill>
                  <a:srgbClr val="C00000"/>
                </a:solidFill>
                <a:latin typeface="Arial" charset="0"/>
                <a:ea typeface="黑体" pitchFamily="2" charset="-122"/>
              </a:rPr>
              <a:t>–</a:t>
            </a:r>
            <a:r>
              <a:rPr lang="zh-CN" altLang="en-US" dirty="0">
                <a:solidFill>
                  <a:srgbClr val="C00000"/>
                </a:solidFill>
                <a:latin typeface="Arial" charset="0"/>
                <a:ea typeface="黑体" pitchFamily="2" charset="-122"/>
              </a:rPr>
              <a:t> 对称性</a:t>
            </a:r>
          </a:p>
        </p:txBody>
      </p:sp>
      <p:pic>
        <p:nvPicPr>
          <p:cNvPr id="45060" name="Picture 4" descr="FG25_02"/>
          <p:cNvPicPr>
            <a:picLocks noChangeAspect="1" noChangeArrowheads="1"/>
          </p:cNvPicPr>
          <p:nvPr/>
        </p:nvPicPr>
        <p:blipFill>
          <a:blip r:embed="rId2">
            <a:extLst>
              <a:ext uri="{28A0092B-C50C-407E-A947-70E740481C1C}">
                <a14:useLocalDpi xmlns:a14="http://schemas.microsoft.com/office/drawing/2010/main" val="0"/>
              </a:ext>
            </a:extLst>
          </a:blip>
          <a:srcRect t="38754"/>
          <a:stretch>
            <a:fillRect/>
          </a:stretch>
        </p:blipFill>
        <p:spPr bwMode="auto">
          <a:xfrm>
            <a:off x="1769799" y="3789040"/>
            <a:ext cx="5250473" cy="2411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581156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2" name="Text Box 3"/>
          <p:cNvSpPr txBox="1">
            <a:spLocks noChangeArrowheads="1"/>
          </p:cNvSpPr>
          <p:nvPr/>
        </p:nvSpPr>
        <p:spPr bwMode="auto">
          <a:xfrm>
            <a:off x="179512" y="980728"/>
            <a:ext cx="8640960" cy="1379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Clr>
                <a:srgbClr val="FF0000"/>
              </a:buClr>
              <a:buFont typeface="Wingdings" pitchFamily="2" charset="2"/>
              <a:buNone/>
            </a:pPr>
            <a:r>
              <a:rPr kumimoji="0" lang="zh-CN" altLang="en-US" sz="2400" b="0" dirty="0">
                <a:solidFill>
                  <a:schemeClr val="tx1"/>
                </a:solidFill>
                <a:ea typeface="黑体" pitchFamily="2" charset="-122"/>
              </a:rPr>
              <a:t>同一种构型的配合物，分裂能的大小与中心离子（或原子）的种类、价态、在周期表中的位置有关。一般来说，中心离子电荷越高，半径越大，分裂能也越大。    </a:t>
            </a:r>
          </a:p>
        </p:txBody>
      </p:sp>
      <p:sp>
        <p:nvSpPr>
          <p:cNvPr id="46083" name="Text Box 4"/>
          <p:cNvSpPr txBox="1">
            <a:spLocks noChangeArrowheads="1"/>
          </p:cNvSpPr>
          <p:nvPr/>
        </p:nvSpPr>
        <p:spPr bwMode="auto">
          <a:xfrm>
            <a:off x="290350" y="2395804"/>
            <a:ext cx="8707316"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kumimoji="0" lang="en-US" altLang="zh-CN" sz="2400" b="0" dirty="0">
                <a:solidFill>
                  <a:schemeClr val="bg1"/>
                </a:solidFill>
                <a:ea typeface="黑体" pitchFamily="2" charset="-122"/>
              </a:rPr>
              <a:t>        </a:t>
            </a:r>
            <a:r>
              <a:rPr kumimoji="0" lang="zh-CN" altLang="en-US" sz="2400" b="0" dirty="0">
                <a:solidFill>
                  <a:schemeClr val="tx1"/>
                </a:solidFill>
                <a:ea typeface="黑体" pitchFamily="2" charset="-122"/>
              </a:rPr>
              <a:t>周期表中第二过渡系列的金属离子作为中心离子时，比第一过渡系列的分裂能大</a:t>
            </a:r>
            <a:r>
              <a:rPr kumimoji="0" lang="en-US" altLang="zh-CN" sz="2400" b="0" dirty="0">
                <a:solidFill>
                  <a:schemeClr val="tx1"/>
                </a:solidFill>
                <a:ea typeface="黑体" pitchFamily="2" charset="-122"/>
              </a:rPr>
              <a:t>40</a:t>
            </a:r>
            <a:r>
              <a:rPr kumimoji="0" lang="en-US" altLang="zh-CN" sz="2400" b="0" dirty="0">
                <a:solidFill>
                  <a:schemeClr val="tx1"/>
                </a:solidFill>
                <a:ea typeface="黑体" pitchFamily="2" charset="-122"/>
                <a:sym typeface="Symbol" pitchFamily="18" charset="2"/>
              </a:rPr>
              <a:t></a:t>
            </a:r>
            <a:r>
              <a:rPr kumimoji="0" lang="en-US" altLang="zh-CN" sz="2400" b="0" dirty="0">
                <a:solidFill>
                  <a:schemeClr val="tx1"/>
                </a:solidFill>
                <a:ea typeface="黑体" pitchFamily="2" charset="-122"/>
              </a:rPr>
              <a:t>50%</a:t>
            </a:r>
            <a:r>
              <a:rPr kumimoji="0" lang="zh-CN" altLang="en-US" sz="2400" b="0" dirty="0">
                <a:solidFill>
                  <a:schemeClr val="tx1"/>
                </a:solidFill>
                <a:ea typeface="黑体" pitchFamily="2" charset="-122"/>
              </a:rPr>
              <a:t>，第三过渡系列的又比第二过渡系列的大</a:t>
            </a:r>
            <a:r>
              <a:rPr kumimoji="0" lang="en-US" altLang="zh-CN" sz="2400" b="0" dirty="0">
                <a:solidFill>
                  <a:schemeClr val="tx1"/>
                </a:solidFill>
                <a:ea typeface="黑体" pitchFamily="2" charset="-122"/>
              </a:rPr>
              <a:t>20</a:t>
            </a:r>
            <a:r>
              <a:rPr kumimoji="0" lang="en-US" altLang="zh-CN" sz="2400" b="0" dirty="0">
                <a:solidFill>
                  <a:schemeClr val="tx1"/>
                </a:solidFill>
                <a:ea typeface="黑体" pitchFamily="2" charset="-122"/>
                <a:sym typeface="Symbol" pitchFamily="18" charset="2"/>
              </a:rPr>
              <a:t></a:t>
            </a:r>
            <a:r>
              <a:rPr kumimoji="0" lang="en-US" altLang="zh-CN" sz="2400" b="0" dirty="0">
                <a:solidFill>
                  <a:schemeClr val="tx1"/>
                </a:solidFill>
                <a:ea typeface="黑体" pitchFamily="2" charset="-122"/>
              </a:rPr>
              <a:t>25%</a:t>
            </a:r>
            <a:r>
              <a:rPr kumimoji="0" lang="zh-CN" altLang="en-US" sz="2400" b="0" dirty="0">
                <a:solidFill>
                  <a:schemeClr val="tx1"/>
                </a:solidFill>
                <a:ea typeface="黑体" pitchFamily="2" charset="-122"/>
              </a:rPr>
              <a:t>。这些差别都可以根据分子吸收光谱实验数据结合模型推算得知。</a:t>
            </a:r>
          </a:p>
        </p:txBody>
      </p:sp>
      <p:sp>
        <p:nvSpPr>
          <p:cNvPr id="46084" name="Rectangle 6"/>
          <p:cNvSpPr>
            <a:spLocks noChangeArrowheads="1"/>
          </p:cNvSpPr>
          <p:nvPr/>
        </p:nvSpPr>
        <p:spPr bwMode="auto">
          <a:xfrm>
            <a:off x="1266706" y="4296461"/>
            <a:ext cx="6579577" cy="830981"/>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ea typeface="黑体" pitchFamily="2" charset="-122"/>
                <a:sym typeface="Monotype Sorts" pitchFamily="2" charset="2"/>
              </a:rPr>
              <a:t>[Cr(H</a:t>
            </a:r>
            <a:r>
              <a:rPr lang="en-US" altLang="zh-CN" sz="2400" baseline="-25000" dirty="0">
                <a:solidFill>
                  <a:schemeClr val="tx1"/>
                </a:solidFill>
                <a:latin typeface="Arial" charset="0"/>
                <a:ea typeface="黑体" pitchFamily="2" charset="-122"/>
                <a:sym typeface="Monotype Sorts" pitchFamily="2" charset="2"/>
              </a:rPr>
              <a:t>2</a:t>
            </a:r>
            <a:r>
              <a:rPr lang="en-US" altLang="zh-CN" sz="2400" dirty="0">
                <a:solidFill>
                  <a:schemeClr val="tx1"/>
                </a:solidFill>
                <a:latin typeface="Arial" charset="0"/>
                <a:ea typeface="黑体" pitchFamily="2" charset="-122"/>
                <a:sym typeface="Monotype Sorts" pitchFamily="2" charset="2"/>
              </a:rPr>
              <a:t>O)</a:t>
            </a:r>
            <a:r>
              <a:rPr lang="en-US" altLang="zh-CN" sz="2400" baseline="-25000" dirty="0">
                <a:solidFill>
                  <a:schemeClr val="tx1"/>
                </a:solidFill>
                <a:latin typeface="Arial" charset="0"/>
                <a:ea typeface="黑体" pitchFamily="2" charset="-122"/>
                <a:sym typeface="Monotype Sorts" pitchFamily="2" charset="2"/>
              </a:rPr>
              <a:t>6</a:t>
            </a:r>
            <a:r>
              <a:rPr lang="en-US" altLang="zh-CN" sz="2400" dirty="0">
                <a:solidFill>
                  <a:schemeClr val="tx1"/>
                </a:solidFill>
                <a:latin typeface="Arial" charset="0"/>
                <a:ea typeface="黑体" pitchFamily="2" charset="-122"/>
                <a:sym typeface="Monotype Sorts" pitchFamily="2" charset="2"/>
              </a:rPr>
              <a:t>]</a:t>
            </a:r>
            <a:r>
              <a:rPr lang="en-US" altLang="zh-CN" sz="2400" baseline="30000" dirty="0">
                <a:solidFill>
                  <a:schemeClr val="tx1"/>
                </a:solidFill>
                <a:latin typeface="Arial" charset="0"/>
                <a:ea typeface="黑体" pitchFamily="2" charset="-122"/>
                <a:sym typeface="Monotype Sorts" pitchFamily="2" charset="2"/>
              </a:rPr>
              <a:t>2+</a:t>
            </a:r>
            <a:r>
              <a:rPr lang="en-US" altLang="zh-CN" sz="2400" dirty="0">
                <a:solidFill>
                  <a:schemeClr val="tx1"/>
                </a:solidFill>
                <a:latin typeface="Arial" charset="0"/>
                <a:ea typeface="黑体" pitchFamily="2" charset="-122"/>
                <a:sym typeface="Monotype Sorts" pitchFamily="2" charset="2"/>
              </a:rPr>
              <a:t>                 </a:t>
            </a:r>
            <a:r>
              <a:rPr lang="zh-CN" altLang="en-US" sz="2400" i="1" dirty="0">
                <a:solidFill>
                  <a:schemeClr val="tx1"/>
                </a:solidFill>
                <a:latin typeface="Arial" charset="0"/>
                <a:ea typeface="黑体" pitchFamily="2" charset="-122"/>
                <a:sym typeface="Symbol" pitchFamily="18" charset="2"/>
              </a:rPr>
              <a:t></a:t>
            </a:r>
            <a:r>
              <a:rPr lang="en-US" altLang="en-US" sz="2400" i="1" baseline="-25000" dirty="0">
                <a:solidFill>
                  <a:schemeClr val="tx1"/>
                </a:solidFill>
                <a:latin typeface="Arial" charset="0"/>
                <a:ea typeface="黑体" pitchFamily="2" charset="-122"/>
                <a:sym typeface="Symbol" pitchFamily="18" charset="2"/>
              </a:rPr>
              <a:t>o</a:t>
            </a:r>
            <a:r>
              <a:rPr lang="en-US" altLang="en-US" sz="2400" i="1" dirty="0">
                <a:solidFill>
                  <a:schemeClr val="tx1"/>
                </a:solidFill>
                <a:latin typeface="Arial" charset="0"/>
                <a:ea typeface="黑体" pitchFamily="2" charset="-122"/>
                <a:sym typeface="Symbol" pitchFamily="18" charset="2"/>
              </a:rPr>
              <a:t> =</a:t>
            </a:r>
            <a:r>
              <a:rPr lang="en-US" altLang="en-US" sz="2400" dirty="0">
                <a:solidFill>
                  <a:schemeClr val="tx1"/>
                </a:solidFill>
                <a:latin typeface="Arial" charset="0"/>
                <a:ea typeface="黑体" pitchFamily="2" charset="-122"/>
                <a:sym typeface="Symbol" pitchFamily="18" charset="2"/>
              </a:rPr>
              <a:t> 166 kJ</a:t>
            </a:r>
            <a:r>
              <a:rPr lang="en-US" altLang="zh-CN" sz="2400" dirty="0">
                <a:solidFill>
                  <a:schemeClr val="tx1"/>
                </a:solidFill>
                <a:latin typeface="Arial" charset="0"/>
                <a:ea typeface="黑体" pitchFamily="2" charset="-122"/>
                <a:sym typeface="Symbol" pitchFamily="18" charset="2"/>
              </a:rPr>
              <a:t>·mol-1</a:t>
            </a:r>
            <a:r>
              <a:rPr lang="en-US" altLang="en-US" sz="2400" i="1" dirty="0">
                <a:solidFill>
                  <a:schemeClr val="tx1"/>
                </a:solidFill>
                <a:latin typeface="Arial" charset="0"/>
                <a:ea typeface="黑体" pitchFamily="2" charset="-122"/>
                <a:sym typeface="Symbol" pitchFamily="18" charset="2"/>
              </a:rPr>
              <a:t> </a:t>
            </a:r>
          </a:p>
          <a:p>
            <a:pPr eaLnBrk="1" hangingPunct="1">
              <a:spcBef>
                <a:spcPct val="0"/>
              </a:spcBef>
              <a:buFontTx/>
              <a:buNone/>
            </a:pPr>
            <a:r>
              <a:rPr lang="en-US" altLang="zh-CN" sz="2400" dirty="0">
                <a:solidFill>
                  <a:schemeClr val="tx1"/>
                </a:solidFill>
                <a:latin typeface="Arial" charset="0"/>
                <a:ea typeface="黑体" pitchFamily="2" charset="-122"/>
                <a:sym typeface="Monotype Sorts" pitchFamily="2" charset="2"/>
              </a:rPr>
              <a:t>[Cr(H</a:t>
            </a:r>
            <a:r>
              <a:rPr lang="en-US" altLang="zh-CN" sz="2400" baseline="-25000" dirty="0">
                <a:solidFill>
                  <a:schemeClr val="tx1"/>
                </a:solidFill>
                <a:latin typeface="Arial" charset="0"/>
                <a:ea typeface="黑体" pitchFamily="2" charset="-122"/>
                <a:sym typeface="Monotype Sorts" pitchFamily="2" charset="2"/>
              </a:rPr>
              <a:t>2</a:t>
            </a:r>
            <a:r>
              <a:rPr lang="en-US" altLang="zh-CN" sz="2400" dirty="0">
                <a:solidFill>
                  <a:schemeClr val="tx1"/>
                </a:solidFill>
                <a:latin typeface="Arial" charset="0"/>
                <a:ea typeface="黑体" pitchFamily="2" charset="-122"/>
                <a:sym typeface="Monotype Sorts" pitchFamily="2" charset="2"/>
              </a:rPr>
              <a:t>O)</a:t>
            </a:r>
            <a:r>
              <a:rPr lang="en-US" altLang="zh-CN" sz="2400" baseline="-25000" dirty="0">
                <a:solidFill>
                  <a:schemeClr val="tx1"/>
                </a:solidFill>
                <a:latin typeface="Arial" charset="0"/>
                <a:ea typeface="黑体" pitchFamily="2" charset="-122"/>
                <a:sym typeface="Monotype Sorts" pitchFamily="2" charset="2"/>
              </a:rPr>
              <a:t>6</a:t>
            </a:r>
            <a:r>
              <a:rPr lang="en-US" altLang="zh-CN" sz="2400" dirty="0">
                <a:solidFill>
                  <a:schemeClr val="tx1"/>
                </a:solidFill>
                <a:latin typeface="Arial" charset="0"/>
                <a:ea typeface="黑体" pitchFamily="2" charset="-122"/>
                <a:sym typeface="Monotype Sorts" pitchFamily="2" charset="2"/>
              </a:rPr>
              <a:t>]</a:t>
            </a:r>
            <a:r>
              <a:rPr lang="en-US" altLang="zh-CN" sz="2400" baseline="30000" dirty="0">
                <a:solidFill>
                  <a:schemeClr val="tx1"/>
                </a:solidFill>
                <a:latin typeface="Arial" charset="0"/>
                <a:ea typeface="黑体" pitchFamily="2" charset="-122"/>
                <a:sym typeface="Monotype Sorts" pitchFamily="2" charset="2"/>
              </a:rPr>
              <a:t>3+</a:t>
            </a:r>
            <a:r>
              <a:rPr lang="en-US" altLang="zh-CN" sz="2400" dirty="0">
                <a:solidFill>
                  <a:schemeClr val="tx1"/>
                </a:solidFill>
                <a:latin typeface="Arial" charset="0"/>
                <a:ea typeface="黑体" pitchFamily="2" charset="-122"/>
                <a:sym typeface="Monotype Sorts" pitchFamily="2" charset="2"/>
              </a:rPr>
              <a:t>                 </a:t>
            </a:r>
            <a:r>
              <a:rPr lang="zh-CN" altLang="en-US" sz="2400" i="1" dirty="0">
                <a:solidFill>
                  <a:schemeClr val="tx1"/>
                </a:solidFill>
                <a:latin typeface="Arial" charset="0"/>
                <a:ea typeface="黑体" pitchFamily="2" charset="-122"/>
                <a:sym typeface="Symbol" pitchFamily="18" charset="2"/>
              </a:rPr>
              <a:t></a:t>
            </a:r>
            <a:r>
              <a:rPr lang="en-US" altLang="en-US" sz="2400" i="1" baseline="-25000" dirty="0">
                <a:solidFill>
                  <a:schemeClr val="tx1"/>
                </a:solidFill>
                <a:latin typeface="Arial" charset="0"/>
                <a:ea typeface="黑体" pitchFamily="2" charset="-122"/>
                <a:sym typeface="Symbol" pitchFamily="18" charset="2"/>
              </a:rPr>
              <a:t>o</a:t>
            </a:r>
            <a:r>
              <a:rPr lang="en-US" altLang="en-US" sz="2400" i="1" dirty="0">
                <a:solidFill>
                  <a:schemeClr val="tx1"/>
                </a:solidFill>
                <a:latin typeface="Arial" charset="0"/>
                <a:ea typeface="黑体" pitchFamily="2" charset="-122"/>
                <a:sym typeface="Symbol" pitchFamily="18" charset="2"/>
              </a:rPr>
              <a:t> =</a:t>
            </a:r>
            <a:r>
              <a:rPr lang="en-US" altLang="en-US" sz="2400" dirty="0">
                <a:solidFill>
                  <a:schemeClr val="tx1"/>
                </a:solidFill>
                <a:latin typeface="Arial" charset="0"/>
                <a:ea typeface="黑体" pitchFamily="2" charset="-122"/>
                <a:sym typeface="Symbol" pitchFamily="18" charset="2"/>
              </a:rPr>
              <a:t> 208 kJ</a:t>
            </a:r>
            <a:r>
              <a:rPr lang="en-US" altLang="zh-CN" sz="2400" dirty="0">
                <a:solidFill>
                  <a:schemeClr val="tx1"/>
                </a:solidFill>
                <a:latin typeface="Arial" charset="0"/>
                <a:ea typeface="黑体" pitchFamily="2" charset="-122"/>
                <a:sym typeface="Symbol" pitchFamily="18" charset="2"/>
              </a:rPr>
              <a:t>·mol-1</a:t>
            </a:r>
          </a:p>
        </p:txBody>
      </p:sp>
      <p:sp>
        <p:nvSpPr>
          <p:cNvPr id="46085" name="Text Box 7"/>
          <p:cNvSpPr txBox="1">
            <a:spLocks noChangeArrowheads="1"/>
          </p:cNvSpPr>
          <p:nvPr/>
        </p:nvSpPr>
        <p:spPr bwMode="auto">
          <a:xfrm>
            <a:off x="1271102" y="5232565"/>
            <a:ext cx="6575181" cy="1200329"/>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sym typeface="Symbol" pitchFamily="18" charset="2"/>
              </a:rPr>
              <a:t>[Co(NH</a:t>
            </a:r>
            <a:r>
              <a:rPr lang="en-US" altLang="zh-CN" sz="2400" baseline="-25000" dirty="0">
                <a:solidFill>
                  <a:schemeClr val="tx1"/>
                </a:solidFill>
                <a:latin typeface="Arial" charset="0"/>
                <a:sym typeface="Symbol" pitchFamily="18" charset="2"/>
              </a:rPr>
              <a:t>3</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6</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 </a:t>
            </a:r>
            <a:r>
              <a:rPr lang="en-US" altLang="zh-CN" sz="2400" baseline="30000" dirty="0">
                <a:solidFill>
                  <a:schemeClr val="tx1"/>
                </a:solidFill>
                <a:latin typeface="Arial" charset="0"/>
                <a:sym typeface="Symbol" pitchFamily="18" charset="2"/>
              </a:rPr>
              <a:t>3+</a:t>
            </a:r>
            <a:r>
              <a:rPr lang="en-US" altLang="zh-CN" sz="2400" baseline="-25000" dirty="0">
                <a:solidFill>
                  <a:schemeClr val="tx1"/>
                </a:solidFill>
                <a:latin typeface="Arial" charset="0"/>
                <a:sym typeface="Symbol" pitchFamily="18" charset="2"/>
              </a:rPr>
              <a:t>                       </a:t>
            </a:r>
            <a:r>
              <a:rPr lang="zh-CN" altLang="en-US" sz="2400" i="1" dirty="0">
                <a:solidFill>
                  <a:schemeClr val="tx1"/>
                </a:solidFill>
                <a:latin typeface="Arial" charset="0"/>
                <a:sym typeface="Symbol" pitchFamily="18" charset="2"/>
              </a:rPr>
              <a:t></a:t>
            </a:r>
            <a:r>
              <a:rPr lang="en-US" altLang="en-US" sz="2400" i="1" baseline="-25000" dirty="0">
                <a:solidFill>
                  <a:schemeClr val="tx1"/>
                </a:solidFill>
                <a:latin typeface="Arial" charset="0"/>
                <a:sym typeface="Symbol" pitchFamily="18" charset="2"/>
              </a:rPr>
              <a:t>o </a:t>
            </a:r>
            <a:r>
              <a:rPr lang="en-US" altLang="en-US" sz="2400" i="1" dirty="0">
                <a:solidFill>
                  <a:schemeClr val="tx1"/>
                </a:solidFill>
                <a:latin typeface="Arial" charset="0"/>
                <a:sym typeface="Symbol" pitchFamily="18" charset="2"/>
              </a:rPr>
              <a:t>=</a:t>
            </a:r>
            <a:r>
              <a:rPr lang="en-US" altLang="en-US" sz="2400" dirty="0">
                <a:solidFill>
                  <a:schemeClr val="tx1"/>
                </a:solidFill>
                <a:latin typeface="Arial" charset="0"/>
                <a:sym typeface="Symbol" pitchFamily="18" charset="2"/>
              </a:rPr>
              <a:t> 274 kJ</a:t>
            </a:r>
            <a:r>
              <a:rPr lang="en-US" altLang="zh-CN" sz="2400" dirty="0">
                <a:solidFill>
                  <a:schemeClr val="tx1"/>
                </a:solidFill>
                <a:latin typeface="Arial" charset="0"/>
                <a:sym typeface="Symbol" pitchFamily="18" charset="2"/>
              </a:rPr>
              <a:t>·mol</a:t>
            </a:r>
            <a:r>
              <a:rPr lang="en-US" altLang="zh-CN" sz="2400" baseline="30000" dirty="0">
                <a:solidFill>
                  <a:schemeClr val="tx1"/>
                </a:solidFill>
                <a:latin typeface="Arial" charset="0"/>
                <a:sym typeface="Symbol" pitchFamily="18" charset="2"/>
              </a:rPr>
              <a:t>-1 </a:t>
            </a:r>
          </a:p>
          <a:p>
            <a:pPr eaLnBrk="1" hangingPunct="1">
              <a:spcBef>
                <a:spcPct val="0"/>
              </a:spcBef>
              <a:buFontTx/>
              <a:buNone/>
            </a:pPr>
            <a:r>
              <a:rPr lang="en-US" altLang="zh-CN" sz="2400" dirty="0">
                <a:solidFill>
                  <a:schemeClr val="tx1"/>
                </a:solidFill>
                <a:latin typeface="Arial" charset="0"/>
                <a:sym typeface="Symbol" pitchFamily="18" charset="2"/>
              </a:rPr>
              <a:t>[Rh(NH</a:t>
            </a:r>
            <a:r>
              <a:rPr lang="en-US" altLang="zh-CN" sz="2400" baseline="-25000" dirty="0">
                <a:solidFill>
                  <a:schemeClr val="tx1"/>
                </a:solidFill>
                <a:latin typeface="Arial" charset="0"/>
                <a:sym typeface="Symbol" pitchFamily="18" charset="2"/>
              </a:rPr>
              <a:t>3</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6</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 </a:t>
            </a:r>
            <a:r>
              <a:rPr lang="en-US" altLang="zh-CN" sz="2400" baseline="30000" dirty="0">
                <a:solidFill>
                  <a:schemeClr val="tx1"/>
                </a:solidFill>
                <a:latin typeface="Arial" charset="0"/>
                <a:sym typeface="Symbol" pitchFamily="18" charset="2"/>
              </a:rPr>
              <a:t>3+</a:t>
            </a:r>
            <a:r>
              <a:rPr lang="en-US" altLang="zh-CN" sz="2400" baseline="-25000" dirty="0">
                <a:solidFill>
                  <a:schemeClr val="tx1"/>
                </a:solidFill>
                <a:latin typeface="Arial" charset="0"/>
                <a:sym typeface="Symbol" pitchFamily="18" charset="2"/>
              </a:rPr>
              <a:t>                       </a:t>
            </a:r>
            <a:r>
              <a:rPr lang="zh-CN" altLang="en-US" sz="2400" i="1" dirty="0">
                <a:solidFill>
                  <a:schemeClr val="tx1"/>
                </a:solidFill>
                <a:latin typeface="Arial" charset="0"/>
                <a:sym typeface="Symbol" pitchFamily="18" charset="2"/>
              </a:rPr>
              <a:t></a:t>
            </a:r>
            <a:r>
              <a:rPr lang="en-US" altLang="en-US" sz="2400" i="1" baseline="-25000" dirty="0">
                <a:solidFill>
                  <a:schemeClr val="tx1"/>
                </a:solidFill>
                <a:latin typeface="Arial" charset="0"/>
                <a:sym typeface="Symbol" pitchFamily="18" charset="2"/>
              </a:rPr>
              <a:t>o </a:t>
            </a:r>
            <a:r>
              <a:rPr lang="en-US" altLang="en-US" sz="2400" i="1" dirty="0">
                <a:solidFill>
                  <a:schemeClr val="tx1"/>
                </a:solidFill>
                <a:latin typeface="Arial" charset="0"/>
                <a:sym typeface="Symbol" pitchFamily="18" charset="2"/>
              </a:rPr>
              <a:t>=</a:t>
            </a:r>
            <a:r>
              <a:rPr lang="en-US" altLang="en-US" sz="2400" dirty="0">
                <a:solidFill>
                  <a:schemeClr val="tx1"/>
                </a:solidFill>
                <a:latin typeface="Arial" charset="0"/>
                <a:sym typeface="Symbol" pitchFamily="18" charset="2"/>
              </a:rPr>
              <a:t> 408 kJ</a:t>
            </a:r>
            <a:r>
              <a:rPr lang="en-US" altLang="zh-CN" sz="2400" dirty="0">
                <a:solidFill>
                  <a:schemeClr val="tx1"/>
                </a:solidFill>
                <a:latin typeface="Arial" charset="0"/>
                <a:sym typeface="Symbol" pitchFamily="18" charset="2"/>
              </a:rPr>
              <a:t>·mol</a:t>
            </a:r>
            <a:r>
              <a:rPr lang="en-US" altLang="zh-CN" sz="2400" baseline="30000" dirty="0">
                <a:solidFill>
                  <a:schemeClr val="tx1"/>
                </a:solidFill>
                <a:latin typeface="Arial" charset="0"/>
                <a:sym typeface="Symbol" pitchFamily="18" charset="2"/>
              </a:rPr>
              <a:t>-1 </a:t>
            </a:r>
          </a:p>
          <a:p>
            <a:pPr eaLnBrk="1" hangingPunct="1">
              <a:spcBef>
                <a:spcPct val="0"/>
              </a:spcBef>
              <a:buFontTx/>
              <a:buNone/>
            </a:pPr>
            <a:r>
              <a:rPr lang="en-US" altLang="zh-CN" sz="2400" dirty="0">
                <a:solidFill>
                  <a:schemeClr val="tx1"/>
                </a:solidFill>
                <a:latin typeface="Arial" charset="0"/>
                <a:sym typeface="Symbol" pitchFamily="18" charset="2"/>
              </a:rPr>
              <a:t>[ </a:t>
            </a:r>
            <a:r>
              <a:rPr lang="en-US" altLang="zh-CN" sz="2400" dirty="0" err="1">
                <a:solidFill>
                  <a:schemeClr val="tx1"/>
                </a:solidFill>
                <a:latin typeface="Arial" charset="0"/>
                <a:sym typeface="Symbol" pitchFamily="18" charset="2"/>
              </a:rPr>
              <a:t>Ir</a:t>
            </a:r>
            <a:r>
              <a:rPr lang="en-US" altLang="zh-CN" sz="2400" dirty="0">
                <a:solidFill>
                  <a:schemeClr val="tx1"/>
                </a:solidFill>
                <a:latin typeface="Arial" charset="0"/>
                <a:sym typeface="Symbol" pitchFamily="18" charset="2"/>
              </a:rPr>
              <a:t>(NH</a:t>
            </a:r>
            <a:r>
              <a:rPr lang="en-US" altLang="zh-CN" sz="2400" baseline="-25000" dirty="0">
                <a:solidFill>
                  <a:schemeClr val="tx1"/>
                </a:solidFill>
                <a:latin typeface="Arial" charset="0"/>
                <a:sym typeface="Symbol" pitchFamily="18" charset="2"/>
              </a:rPr>
              <a:t>3</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6</a:t>
            </a:r>
            <a:r>
              <a:rPr lang="en-US" altLang="zh-CN" sz="2400" dirty="0">
                <a:solidFill>
                  <a:schemeClr val="tx1"/>
                </a:solidFill>
                <a:latin typeface="Arial" charset="0"/>
                <a:sym typeface="Symbol" pitchFamily="18" charset="2"/>
              </a:rPr>
              <a:t>]</a:t>
            </a:r>
            <a:r>
              <a:rPr lang="en-US" altLang="zh-CN" sz="2400" baseline="-25000" dirty="0">
                <a:solidFill>
                  <a:schemeClr val="tx1"/>
                </a:solidFill>
                <a:latin typeface="Arial" charset="0"/>
                <a:sym typeface="Symbol" pitchFamily="18" charset="2"/>
              </a:rPr>
              <a:t> </a:t>
            </a:r>
            <a:r>
              <a:rPr lang="en-US" altLang="zh-CN" sz="2400" baseline="30000" dirty="0">
                <a:solidFill>
                  <a:schemeClr val="tx1"/>
                </a:solidFill>
                <a:latin typeface="Arial" charset="0"/>
                <a:sym typeface="Symbol" pitchFamily="18" charset="2"/>
              </a:rPr>
              <a:t>3+</a:t>
            </a:r>
            <a:r>
              <a:rPr lang="en-US" altLang="zh-CN" sz="2400" baseline="-25000" dirty="0">
                <a:solidFill>
                  <a:schemeClr val="tx1"/>
                </a:solidFill>
                <a:latin typeface="Arial" charset="0"/>
                <a:sym typeface="Symbol" pitchFamily="18" charset="2"/>
              </a:rPr>
              <a:t>                         </a:t>
            </a:r>
            <a:r>
              <a:rPr lang="zh-CN" altLang="en-US" sz="2400" i="1" dirty="0">
                <a:solidFill>
                  <a:schemeClr val="tx1"/>
                </a:solidFill>
                <a:latin typeface="Arial" charset="0"/>
                <a:sym typeface="Symbol" pitchFamily="18" charset="2"/>
              </a:rPr>
              <a:t></a:t>
            </a:r>
            <a:r>
              <a:rPr lang="en-US" altLang="en-US" sz="2400" i="1" baseline="-25000" dirty="0">
                <a:solidFill>
                  <a:schemeClr val="tx1"/>
                </a:solidFill>
                <a:latin typeface="Arial" charset="0"/>
                <a:sym typeface="Symbol" pitchFamily="18" charset="2"/>
              </a:rPr>
              <a:t>o </a:t>
            </a:r>
            <a:r>
              <a:rPr lang="en-US" altLang="en-US" sz="2400" i="1" dirty="0">
                <a:solidFill>
                  <a:schemeClr val="tx1"/>
                </a:solidFill>
                <a:latin typeface="Arial" charset="0"/>
                <a:sym typeface="Symbol" pitchFamily="18" charset="2"/>
              </a:rPr>
              <a:t>=</a:t>
            </a:r>
            <a:r>
              <a:rPr lang="en-US" altLang="en-US" sz="2400" dirty="0">
                <a:solidFill>
                  <a:schemeClr val="tx1"/>
                </a:solidFill>
                <a:latin typeface="Arial" charset="0"/>
                <a:sym typeface="Symbol" pitchFamily="18" charset="2"/>
              </a:rPr>
              <a:t> 490 kJ</a:t>
            </a:r>
            <a:r>
              <a:rPr lang="en-US" altLang="zh-CN" sz="2400" dirty="0">
                <a:solidFill>
                  <a:schemeClr val="tx1"/>
                </a:solidFill>
                <a:latin typeface="Arial" charset="0"/>
                <a:sym typeface="Symbol" pitchFamily="18" charset="2"/>
              </a:rPr>
              <a:t>·mol</a:t>
            </a:r>
            <a:r>
              <a:rPr lang="en-US" altLang="zh-CN" sz="2400" baseline="30000" dirty="0">
                <a:solidFill>
                  <a:schemeClr val="tx1"/>
                </a:solidFill>
                <a:latin typeface="Arial" charset="0"/>
                <a:sym typeface="Symbol" pitchFamily="18" charset="2"/>
              </a:rPr>
              <a:t>-1 </a:t>
            </a:r>
            <a:endParaRPr lang="zh-CN" altLang="en-US" sz="2400" baseline="30000" dirty="0">
              <a:solidFill>
                <a:schemeClr val="tx1"/>
              </a:solidFill>
              <a:latin typeface="Arial" charset="0"/>
              <a:sym typeface="Symbol" pitchFamily="18" charset="2"/>
            </a:endParaRPr>
          </a:p>
        </p:txBody>
      </p:sp>
      <p:sp>
        <p:nvSpPr>
          <p:cNvPr id="7" name="Text Box 3"/>
          <p:cNvSpPr txBox="1">
            <a:spLocks noChangeArrowheads="1"/>
          </p:cNvSpPr>
          <p:nvPr/>
        </p:nvSpPr>
        <p:spPr bwMode="auto">
          <a:xfrm>
            <a:off x="1187624" y="188640"/>
            <a:ext cx="691276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00000"/>
                </a:solidFill>
                <a:latin typeface="Arial" charset="0"/>
                <a:ea typeface="黑体" pitchFamily="2" charset="-122"/>
              </a:rPr>
              <a:t>分裂能的影响因素 </a:t>
            </a:r>
            <a:r>
              <a:rPr lang="en-US" altLang="zh-CN" dirty="0">
                <a:solidFill>
                  <a:srgbClr val="C00000"/>
                </a:solidFill>
                <a:latin typeface="Arial" charset="0"/>
                <a:ea typeface="黑体" pitchFamily="2" charset="-122"/>
              </a:rPr>
              <a:t>–</a:t>
            </a:r>
            <a:r>
              <a:rPr lang="zh-CN" altLang="en-US" dirty="0">
                <a:solidFill>
                  <a:srgbClr val="C00000"/>
                </a:solidFill>
                <a:latin typeface="Arial" charset="0"/>
                <a:ea typeface="黑体" pitchFamily="2" charset="-122"/>
              </a:rPr>
              <a:t> 中心金属离子</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25963229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2"/>
          <p:cNvSpPr txBox="1">
            <a:spLocks noChangeArrowheads="1"/>
          </p:cNvSpPr>
          <p:nvPr/>
        </p:nvSpPr>
        <p:spPr bwMode="auto">
          <a:xfrm>
            <a:off x="123715" y="1268760"/>
            <a:ext cx="8962578" cy="2265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Clr>
                <a:srgbClr val="FF0000"/>
              </a:buClr>
              <a:buFont typeface="Wingdings" pitchFamily="2" charset="2"/>
              <a:buNone/>
            </a:pPr>
            <a:r>
              <a:rPr kumimoji="0" lang="zh-CN" altLang="en-US" sz="2400" b="0" dirty="0">
                <a:solidFill>
                  <a:schemeClr val="tx1"/>
                </a:solidFill>
                <a:ea typeface="黑体" pitchFamily="2" charset="-122"/>
              </a:rPr>
              <a:t>在同一种构型的配合物中，对于同一中心金属离子，分裂能还与配位体的电荷或偶极矩密切相关。根据光谱实验数据结合理论计算，可以归纳出不同配位体配位场强弱的顺序如下表所示。大体上可以把水和</a:t>
            </a:r>
            <a:r>
              <a:rPr kumimoji="0" lang="en-US" altLang="zh-CN" sz="2400" b="0" dirty="0">
                <a:solidFill>
                  <a:schemeClr val="tx1"/>
                </a:solidFill>
                <a:ea typeface="黑体" pitchFamily="2" charset="-122"/>
              </a:rPr>
              <a:t>NH</a:t>
            </a:r>
            <a:r>
              <a:rPr kumimoji="0" lang="en-US" altLang="zh-CN" sz="2400" b="0" baseline="-25000" dirty="0">
                <a:solidFill>
                  <a:schemeClr val="tx1"/>
                </a:solidFill>
                <a:ea typeface="黑体" pitchFamily="2" charset="-122"/>
              </a:rPr>
              <a:t>3</a:t>
            </a:r>
            <a:r>
              <a:rPr kumimoji="0" lang="zh-CN" altLang="en-US" sz="2400" b="0" dirty="0">
                <a:solidFill>
                  <a:schemeClr val="tx1"/>
                </a:solidFill>
                <a:ea typeface="黑体" pitchFamily="2" charset="-122"/>
              </a:rPr>
              <a:t>作为分界而将各种配位体分成“</a:t>
            </a:r>
            <a:r>
              <a:rPr kumimoji="0" lang="zh-CN" altLang="en-US" sz="2400" b="0" dirty="0">
                <a:solidFill>
                  <a:srgbClr val="FF0000"/>
                </a:solidFill>
                <a:ea typeface="黑体" pitchFamily="2" charset="-122"/>
              </a:rPr>
              <a:t>强场配位体</a:t>
            </a:r>
            <a:r>
              <a:rPr kumimoji="0" lang="zh-CN" altLang="en-US" sz="2400" b="0" dirty="0">
                <a:solidFill>
                  <a:schemeClr val="tx1"/>
                </a:solidFill>
                <a:ea typeface="黑体" pitchFamily="2" charset="-122"/>
              </a:rPr>
              <a:t>”和“</a:t>
            </a:r>
            <a:r>
              <a:rPr kumimoji="0" lang="zh-CN" altLang="en-US" sz="2400" b="0" dirty="0">
                <a:solidFill>
                  <a:srgbClr val="FF0000"/>
                </a:solidFill>
                <a:ea typeface="黑体" pitchFamily="2" charset="-122"/>
              </a:rPr>
              <a:t>弱场配位体</a:t>
            </a:r>
            <a:r>
              <a:rPr kumimoji="0" lang="zh-CN" altLang="en-US" sz="2400" b="0" dirty="0">
                <a:solidFill>
                  <a:schemeClr val="tx1"/>
                </a:solidFill>
                <a:ea typeface="黑体" pitchFamily="2" charset="-122"/>
              </a:rPr>
              <a:t>”。对不同的中心离子，该顺序有所差异。</a:t>
            </a:r>
          </a:p>
        </p:txBody>
      </p:sp>
      <p:grpSp>
        <p:nvGrpSpPr>
          <p:cNvPr id="47107" name="Group 10"/>
          <p:cNvGrpSpPr>
            <a:grpSpLocks/>
          </p:cNvGrpSpPr>
          <p:nvPr/>
        </p:nvGrpSpPr>
        <p:grpSpPr bwMode="auto">
          <a:xfrm>
            <a:off x="358407" y="3573016"/>
            <a:ext cx="8750097" cy="2879725"/>
            <a:chOff x="576" y="2016"/>
            <a:chExt cx="5404" cy="2284"/>
          </a:xfrm>
        </p:grpSpPr>
        <p:sp>
          <p:nvSpPr>
            <p:cNvPr id="47108" name="Rectangle 9"/>
            <p:cNvSpPr>
              <a:spLocks noChangeArrowheads="1"/>
            </p:cNvSpPr>
            <p:nvPr/>
          </p:nvSpPr>
          <p:spPr bwMode="auto">
            <a:xfrm>
              <a:off x="576" y="2016"/>
              <a:ext cx="5404" cy="2112"/>
            </a:xfrm>
            <a:prstGeom prst="rect">
              <a:avLst/>
            </a:prstGeom>
            <a:noFill/>
            <a:ln>
              <a:noFill/>
            </a:ln>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38100">
                  <a:solidFill>
                    <a:schemeClr val="accent1"/>
                  </a:solidFill>
                  <a:miter lim="800000"/>
                  <a:headEnd/>
                  <a:tailEnd/>
                </a14:hiddenLine>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sp>
          <p:nvSpPr>
            <p:cNvPr id="47109" name="Text Box 4"/>
            <p:cNvSpPr txBox="1">
              <a:spLocks noChangeArrowheads="1"/>
            </p:cNvSpPr>
            <p:nvPr/>
          </p:nvSpPr>
          <p:spPr bwMode="auto">
            <a:xfrm>
              <a:off x="796" y="2688"/>
              <a:ext cx="4820"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kumimoji="0" lang="en-US" altLang="zh-CN" sz="2400">
                  <a:solidFill>
                    <a:srgbClr val="2EAB2B"/>
                  </a:solidFill>
                  <a:latin typeface="Arial" charset="0"/>
                  <a:ea typeface="黑体" pitchFamily="2" charset="-122"/>
                </a:rPr>
                <a:t>CN</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&gt; </a:t>
              </a:r>
              <a:r>
                <a:rPr kumimoji="0" lang="en-US" altLang="zh-CN" sz="2400" u="sng">
                  <a:solidFill>
                    <a:srgbClr val="2EAB2B"/>
                  </a:solidFill>
                  <a:latin typeface="Arial" charset="0"/>
                  <a:ea typeface="黑体" pitchFamily="2" charset="-122"/>
                </a:rPr>
                <a:t>N</a:t>
              </a:r>
              <a:r>
                <a:rPr kumimoji="0" lang="en-US" altLang="zh-CN" sz="2400">
                  <a:solidFill>
                    <a:srgbClr val="2EAB2B"/>
                  </a:solidFill>
                  <a:latin typeface="Arial" charset="0"/>
                  <a:ea typeface="黑体" pitchFamily="2" charset="-122"/>
                </a:rPr>
                <a:t>O</a:t>
              </a:r>
              <a:r>
                <a:rPr kumimoji="0" lang="en-US" altLang="zh-CN" sz="2400" baseline="-25000">
                  <a:solidFill>
                    <a:srgbClr val="2EAB2B"/>
                  </a:solidFill>
                  <a:latin typeface="Arial" charset="0"/>
                  <a:ea typeface="黑体" pitchFamily="2" charset="-122"/>
                </a:rPr>
                <a:t>2</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&gt; en &gt; py </a:t>
              </a:r>
              <a:r>
                <a:rPr kumimoji="0" lang="en-US" altLang="zh-CN" sz="24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NH</a:t>
              </a:r>
              <a:r>
                <a:rPr kumimoji="0" lang="en-US" altLang="zh-CN" sz="2400" baseline="-25000">
                  <a:solidFill>
                    <a:srgbClr val="2EAB2B"/>
                  </a:solidFill>
                  <a:latin typeface="Arial" charset="0"/>
                  <a:ea typeface="黑体" pitchFamily="2" charset="-122"/>
                  <a:sym typeface="WP MathA" pitchFamily="2" charset="2"/>
                </a:rPr>
                <a:t>3</a:t>
              </a:r>
              <a:r>
                <a:rPr kumimoji="0" lang="en-US" altLang="zh-CN" sz="2400">
                  <a:solidFill>
                    <a:srgbClr val="2EAB2B"/>
                  </a:solidFill>
                  <a:latin typeface="Arial" charset="0"/>
                  <a:ea typeface="黑体" pitchFamily="2" charset="-122"/>
                  <a:sym typeface="WP MathA" pitchFamily="2" charset="2"/>
                </a:rPr>
                <a:t> &gt; EDTA</a:t>
              </a:r>
              <a:r>
                <a:rPr kumimoji="0" lang="en-US" altLang="zh-CN" sz="2400" baseline="30000">
                  <a:solidFill>
                    <a:srgbClr val="2EAB2B"/>
                  </a:solidFill>
                  <a:latin typeface="Arial" charset="0"/>
                  <a:ea typeface="黑体" pitchFamily="2" charset="-122"/>
                  <a:sym typeface="WP MathA" pitchFamily="2" charset="2"/>
                </a:rPr>
                <a:t>4</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&gt; SC</a:t>
              </a:r>
              <a:r>
                <a:rPr kumimoji="0" lang="en-US" altLang="zh-CN" sz="2400" u="sng">
                  <a:solidFill>
                    <a:srgbClr val="2EAB2B"/>
                  </a:solidFill>
                  <a:latin typeface="Arial" charset="0"/>
                  <a:ea typeface="黑体" pitchFamily="2" charset="-122"/>
                  <a:sym typeface="WP MathA" pitchFamily="2" charset="2"/>
                </a:rPr>
                <a:t>N</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&gt; H</a:t>
              </a:r>
              <a:r>
                <a:rPr kumimoji="0" lang="en-US" altLang="zh-CN" sz="2400" baseline="-25000">
                  <a:solidFill>
                    <a:srgbClr val="2EAB2B"/>
                  </a:solidFill>
                  <a:latin typeface="Arial" charset="0"/>
                  <a:ea typeface="黑体" pitchFamily="2" charset="-122"/>
                  <a:sym typeface="WP MathA" pitchFamily="2" charset="2"/>
                </a:rPr>
                <a:t>2</a:t>
              </a:r>
              <a:r>
                <a:rPr kumimoji="0" lang="en-US" altLang="zh-CN" sz="2400">
                  <a:solidFill>
                    <a:srgbClr val="2EAB2B"/>
                  </a:solidFill>
                  <a:latin typeface="Arial" charset="0"/>
                  <a:ea typeface="黑体" pitchFamily="2" charset="-122"/>
                  <a:sym typeface="WP MathA" pitchFamily="2" charset="2"/>
                </a:rPr>
                <a:t>O</a:t>
              </a:r>
            </a:p>
          </p:txBody>
        </p:sp>
        <p:sp>
          <p:nvSpPr>
            <p:cNvPr id="47110" name="Text Box 5"/>
            <p:cNvSpPr txBox="1">
              <a:spLocks noChangeArrowheads="1"/>
            </p:cNvSpPr>
            <p:nvPr/>
          </p:nvSpPr>
          <p:spPr bwMode="auto">
            <a:xfrm>
              <a:off x="1404" y="3072"/>
              <a:ext cx="447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kumimoji="0" lang="en-US" altLang="zh-CN" sz="2400">
                  <a:solidFill>
                    <a:srgbClr val="2EAB2B"/>
                  </a:solidFill>
                  <a:latin typeface="Arial" charset="0"/>
                  <a:ea typeface="黑体" pitchFamily="2" charset="-122"/>
                </a:rPr>
                <a:t>&gt; ON</a:t>
              </a:r>
              <a:r>
                <a:rPr kumimoji="0" lang="en-US" altLang="zh-CN" sz="2400" u="sng">
                  <a:solidFill>
                    <a:srgbClr val="2EAB2B"/>
                  </a:solidFill>
                  <a:latin typeface="Arial" charset="0"/>
                  <a:ea typeface="黑体" pitchFamily="2" charset="-122"/>
                </a:rPr>
                <a:t>O</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&gt; ox</a:t>
              </a:r>
              <a:r>
                <a:rPr kumimoji="0" lang="en-US" altLang="zh-CN" sz="2400" baseline="30000">
                  <a:solidFill>
                    <a:srgbClr val="2EAB2B"/>
                  </a:solidFill>
                  <a:latin typeface="Arial" charset="0"/>
                  <a:ea typeface="黑体" pitchFamily="2" charset="-122"/>
                </a:rPr>
                <a:t>2</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&gt; OH</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&gt; F</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rPr>
                <a:t> </a:t>
              </a:r>
              <a:r>
                <a:rPr kumimoji="0" lang="en-US" altLang="zh-CN" sz="2400">
                  <a:solidFill>
                    <a:srgbClr val="2EAB2B"/>
                  </a:solidFill>
                  <a:latin typeface="Arial" charset="0"/>
                  <a:ea typeface="黑体" pitchFamily="2" charset="-122"/>
                  <a:sym typeface="WP MathA" pitchFamily="2" charset="2"/>
                </a:rPr>
                <a:t>&gt; </a:t>
              </a:r>
              <a:r>
                <a:rPr kumimoji="0" lang="en-US" altLang="zh-CN" sz="2400" u="sng">
                  <a:solidFill>
                    <a:srgbClr val="2EAB2B"/>
                  </a:solidFill>
                  <a:latin typeface="Arial" charset="0"/>
                  <a:ea typeface="黑体" pitchFamily="2" charset="-122"/>
                  <a:sym typeface="WP MathA" pitchFamily="2" charset="2"/>
                </a:rPr>
                <a:t>S</a:t>
              </a:r>
              <a:r>
                <a:rPr kumimoji="0" lang="en-US" altLang="zh-CN" sz="2400">
                  <a:solidFill>
                    <a:srgbClr val="2EAB2B"/>
                  </a:solidFill>
                  <a:latin typeface="Arial" charset="0"/>
                  <a:ea typeface="黑体" pitchFamily="2" charset="-122"/>
                  <a:sym typeface="WP MathA" pitchFamily="2" charset="2"/>
                </a:rPr>
                <a:t>CN</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&gt; Cl</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&gt; Br</a:t>
              </a:r>
              <a:r>
                <a:rPr kumimoji="0" lang="en-US" altLang="zh-CN" sz="2400" baseline="30000">
                  <a:solidFill>
                    <a:srgbClr val="2EAB2B"/>
                  </a:solidFill>
                  <a:latin typeface="Arial" charset="0"/>
                  <a:ea typeface="黑体" pitchFamily="2" charset="-122"/>
                  <a:sym typeface="Symbol" pitchFamily="18" charset="2"/>
                </a:rPr>
                <a:t></a:t>
              </a:r>
              <a:r>
                <a:rPr kumimoji="0" lang="en-US" altLang="zh-CN" sz="2400">
                  <a:solidFill>
                    <a:srgbClr val="2EAB2B"/>
                  </a:solidFill>
                  <a:latin typeface="Arial" charset="0"/>
                  <a:ea typeface="黑体" pitchFamily="2" charset="-122"/>
                  <a:sym typeface="WP MathA" pitchFamily="2" charset="2"/>
                </a:rPr>
                <a:t> &gt; I</a:t>
              </a:r>
              <a:r>
                <a:rPr kumimoji="0" lang="en-US" altLang="zh-CN" sz="2400" baseline="30000">
                  <a:solidFill>
                    <a:srgbClr val="2EAB2B"/>
                  </a:solidFill>
                  <a:latin typeface="Arial" charset="0"/>
                  <a:ea typeface="黑体" pitchFamily="2" charset="-122"/>
                  <a:sym typeface="Symbol" pitchFamily="18" charset="2"/>
                </a:rPr>
                <a:t></a:t>
              </a:r>
            </a:p>
          </p:txBody>
        </p:sp>
        <p:sp>
          <p:nvSpPr>
            <p:cNvPr id="47111" name="Text Box 6"/>
            <p:cNvSpPr txBox="1">
              <a:spLocks noChangeArrowheads="1"/>
            </p:cNvSpPr>
            <p:nvPr/>
          </p:nvSpPr>
          <p:spPr bwMode="auto">
            <a:xfrm>
              <a:off x="624" y="2102"/>
              <a:ext cx="1836"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50000"/>
                </a:spcBef>
                <a:buFontTx/>
                <a:buNone/>
              </a:pPr>
              <a:r>
                <a:rPr kumimoji="0" lang="en-US" altLang="zh-CN" sz="2200" i="1" dirty="0">
                  <a:solidFill>
                    <a:srgbClr val="FF0000"/>
                  </a:solidFill>
                  <a:latin typeface="Arial" charset="0"/>
                  <a:ea typeface="黑体" pitchFamily="2" charset="-122"/>
                </a:rPr>
                <a:t>Large </a:t>
              </a:r>
              <a:r>
                <a:rPr kumimoji="0" lang="el-GR" altLang="zh-CN" sz="2200" dirty="0">
                  <a:solidFill>
                    <a:srgbClr val="FF0000"/>
                  </a:solidFill>
                  <a:latin typeface="Arial" charset="0"/>
                  <a:ea typeface="黑体" pitchFamily="2" charset="-122"/>
                </a:rPr>
                <a:t>Δ</a:t>
              </a:r>
              <a:br>
                <a:rPr kumimoji="0" lang="en-US" altLang="zh-CN" sz="2200" dirty="0">
                  <a:solidFill>
                    <a:srgbClr val="FF0000"/>
                  </a:solidFill>
                  <a:latin typeface="Arial" charset="0"/>
                  <a:ea typeface="黑体" pitchFamily="2" charset="-122"/>
                </a:rPr>
              </a:br>
              <a:r>
                <a:rPr kumimoji="0" lang="en-US" altLang="zh-CN" sz="2000" dirty="0">
                  <a:solidFill>
                    <a:srgbClr val="FF0000"/>
                  </a:solidFill>
                  <a:latin typeface="Arial" charset="0"/>
                  <a:ea typeface="黑体" pitchFamily="2" charset="-122"/>
                </a:rPr>
                <a:t>Strong field ligands</a:t>
              </a:r>
              <a:endParaRPr kumimoji="0" lang="el-GR" altLang="zh-CN" sz="2000" dirty="0">
                <a:solidFill>
                  <a:srgbClr val="FF0000"/>
                </a:solidFill>
                <a:latin typeface="Arial" charset="0"/>
                <a:ea typeface="黑体" pitchFamily="2" charset="-122"/>
              </a:endParaRPr>
            </a:p>
          </p:txBody>
        </p:sp>
        <p:sp>
          <p:nvSpPr>
            <p:cNvPr id="47112" name="Text Box 7"/>
            <p:cNvSpPr txBox="1">
              <a:spLocks noChangeArrowheads="1"/>
            </p:cNvSpPr>
            <p:nvPr/>
          </p:nvSpPr>
          <p:spPr bwMode="auto">
            <a:xfrm>
              <a:off x="4355" y="3379"/>
              <a:ext cx="1491" cy="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50000"/>
                </a:spcBef>
                <a:buFontTx/>
                <a:buNone/>
              </a:pPr>
              <a:r>
                <a:rPr kumimoji="0" lang="en-US" altLang="zh-CN" sz="2200" i="1" dirty="0">
                  <a:solidFill>
                    <a:srgbClr val="FF0000"/>
                  </a:solidFill>
                  <a:latin typeface="Arial" charset="0"/>
                  <a:ea typeface="黑体" pitchFamily="2" charset="-122"/>
                </a:rPr>
                <a:t>Small </a:t>
              </a:r>
              <a:r>
                <a:rPr kumimoji="0" lang="el-GR" altLang="zh-CN" sz="2200" dirty="0">
                  <a:solidFill>
                    <a:srgbClr val="FF0000"/>
                  </a:solidFill>
                  <a:latin typeface="Arial" charset="0"/>
                  <a:ea typeface="黑体" pitchFamily="2" charset="-122"/>
                </a:rPr>
                <a:t>Δ</a:t>
              </a:r>
              <a:br>
                <a:rPr kumimoji="0" lang="en-US" altLang="zh-CN" sz="2000" dirty="0">
                  <a:solidFill>
                    <a:srgbClr val="FF0000"/>
                  </a:solidFill>
                  <a:latin typeface="Arial" charset="0"/>
                  <a:ea typeface="黑体" pitchFamily="2" charset="-122"/>
                </a:rPr>
              </a:br>
              <a:r>
                <a:rPr kumimoji="0" lang="en-US" altLang="zh-CN" sz="2000" dirty="0">
                  <a:solidFill>
                    <a:srgbClr val="FF0000"/>
                  </a:solidFill>
                  <a:latin typeface="Arial" charset="0"/>
                  <a:ea typeface="黑体" pitchFamily="2" charset="-122"/>
                </a:rPr>
                <a:t>Weak field ligands</a:t>
              </a:r>
              <a:endParaRPr kumimoji="0" lang="el-GR" altLang="zh-CN" sz="2000" dirty="0">
                <a:solidFill>
                  <a:srgbClr val="FF0000"/>
                </a:solidFill>
                <a:latin typeface="Arial" charset="0"/>
                <a:ea typeface="黑体" pitchFamily="2" charset="-122"/>
              </a:endParaRPr>
            </a:p>
          </p:txBody>
        </p:sp>
        <p:sp>
          <p:nvSpPr>
            <p:cNvPr id="47113" name="Rectangle 8"/>
            <p:cNvSpPr>
              <a:spLocks noChangeArrowheads="1"/>
            </p:cNvSpPr>
            <p:nvPr/>
          </p:nvSpPr>
          <p:spPr bwMode="auto">
            <a:xfrm>
              <a:off x="1277" y="3934"/>
              <a:ext cx="3977"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2400">
                  <a:solidFill>
                    <a:srgbClr val="0000FF"/>
                  </a:solidFill>
                  <a:latin typeface="Arial" charset="0"/>
                  <a:ea typeface="黑体" pitchFamily="2" charset="-122"/>
                </a:rPr>
                <a:t>光谱化学序列   </a:t>
              </a:r>
              <a:r>
                <a:rPr kumimoji="0" lang="en-US" altLang="zh-CN" sz="2400">
                  <a:solidFill>
                    <a:srgbClr val="0000FF"/>
                  </a:solidFill>
                  <a:latin typeface="Arial" charset="0"/>
                  <a:ea typeface="黑体" pitchFamily="2" charset="-122"/>
                </a:rPr>
                <a:t>Spectrochemical Series</a:t>
              </a:r>
            </a:p>
          </p:txBody>
        </p:sp>
      </p:grpSp>
      <p:sp>
        <p:nvSpPr>
          <p:cNvPr id="10" name="Text Box 3"/>
          <p:cNvSpPr txBox="1">
            <a:spLocks noChangeArrowheads="1"/>
          </p:cNvSpPr>
          <p:nvPr/>
        </p:nvSpPr>
        <p:spPr bwMode="auto">
          <a:xfrm>
            <a:off x="1835696" y="188640"/>
            <a:ext cx="588125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rgbClr val="C00000"/>
                </a:solidFill>
                <a:latin typeface="Arial" charset="0"/>
                <a:ea typeface="黑体" pitchFamily="2" charset="-122"/>
              </a:rPr>
              <a:t>分裂能的影响因素 </a:t>
            </a:r>
            <a:r>
              <a:rPr lang="en-US" altLang="zh-CN" dirty="0">
                <a:solidFill>
                  <a:srgbClr val="C00000"/>
                </a:solidFill>
                <a:latin typeface="Arial" charset="0"/>
                <a:ea typeface="黑体" pitchFamily="2" charset="-122"/>
              </a:rPr>
              <a:t>–</a:t>
            </a:r>
            <a:r>
              <a:rPr lang="zh-CN" altLang="en-US" dirty="0">
                <a:solidFill>
                  <a:srgbClr val="C00000"/>
                </a:solidFill>
                <a:latin typeface="Arial" charset="0"/>
                <a:ea typeface="黑体" pitchFamily="2" charset="-122"/>
              </a:rPr>
              <a:t> 配体</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7437275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EFAEA61-596E-E17C-6893-3428885B1687}"/>
              </a:ext>
            </a:extLst>
          </p:cNvPr>
          <p:cNvSpPr>
            <a:spLocks noChangeArrowheads="1"/>
          </p:cNvSpPr>
          <p:nvPr/>
        </p:nvSpPr>
        <p:spPr bwMode="auto">
          <a:xfrm>
            <a:off x="72008" y="1052736"/>
            <a:ext cx="9036496" cy="2529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457200" indent="-457200" eaLnBrk="0" hangingPunct="0">
              <a:spcBef>
                <a:spcPct val="20000"/>
              </a:spcBef>
              <a:buChar char="•"/>
              <a:defRPr kumimoji="1" sz="3200" b="1">
                <a:solidFill>
                  <a:srgbClr val="006600"/>
                </a:solidFill>
                <a:latin typeface="Times New Roman" pitchFamily="18" charset="0"/>
                <a:ea typeface="宋体" pitchFamily="2" charset="-122"/>
              </a:defRPr>
            </a:lvl1pPr>
            <a:lvl2pPr marL="914400" indent="-457200" eaLnBrk="0" hangingPunct="0">
              <a:spcBef>
                <a:spcPct val="20000"/>
              </a:spcBef>
              <a:buChar char="–"/>
              <a:defRPr kumimoji="1" sz="2800" b="1">
                <a:solidFill>
                  <a:srgbClr val="660066"/>
                </a:solidFill>
                <a:latin typeface="Times New Roman" pitchFamily="18" charset="0"/>
                <a:ea typeface="宋体" pitchFamily="2" charset="-122"/>
              </a:defRPr>
            </a:lvl2pPr>
            <a:lvl3pPr marL="1371600" indent="-457200" eaLnBrk="0" hangingPunct="0">
              <a:spcBef>
                <a:spcPct val="20000"/>
              </a:spcBef>
              <a:buChar char="•"/>
              <a:defRPr kumimoji="1" sz="2400" b="1">
                <a:solidFill>
                  <a:srgbClr val="990000"/>
                </a:solidFill>
                <a:latin typeface="Times New Roman" pitchFamily="18" charset="0"/>
                <a:ea typeface="宋体" pitchFamily="2" charset="-122"/>
              </a:defRPr>
            </a:lvl3pPr>
            <a:lvl4pPr marL="1828800" indent="-457200" eaLnBrk="0" hangingPunct="0">
              <a:spcBef>
                <a:spcPct val="20000"/>
              </a:spcBef>
              <a:buChar char="–"/>
              <a:defRPr kumimoji="1" sz="2000">
                <a:solidFill>
                  <a:schemeClr val="tx1"/>
                </a:solidFill>
                <a:latin typeface="Times New Roman" pitchFamily="18" charset="0"/>
                <a:ea typeface="宋体" pitchFamily="2" charset="-122"/>
              </a:defRPr>
            </a:lvl4pPr>
            <a:lvl5pPr marL="2286000" indent="-457200" eaLnBrk="0" hangingPunct="0">
              <a:spcBef>
                <a:spcPct val="20000"/>
              </a:spcBef>
              <a:buChar char="»"/>
              <a:defRPr kumimoji="1" sz="2000">
                <a:solidFill>
                  <a:schemeClr val="tx1"/>
                </a:solidFill>
                <a:latin typeface="Times New Roman" pitchFamily="18" charset="0"/>
                <a:ea typeface="宋体" pitchFamily="2" charset="-122"/>
              </a:defRPr>
            </a:lvl5pPr>
            <a:lvl6pPr marL="27432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32004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6576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4114800" indent="-4572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120000"/>
              </a:lnSpc>
              <a:buFontTx/>
              <a:buNone/>
            </a:pPr>
            <a:r>
              <a:rPr lang="en-US" altLang="zh-CN" sz="2400" b="0" dirty="0">
                <a:solidFill>
                  <a:schemeClr val="tx1"/>
                </a:solidFill>
                <a:latin typeface="Arial" charset="0"/>
                <a:ea typeface="黑体" pitchFamily="2" charset="-122"/>
              </a:rPr>
              <a:t>(1) </a:t>
            </a:r>
            <a:r>
              <a:rPr lang="zh-CN" altLang="en-US" sz="2400" b="0" dirty="0">
                <a:solidFill>
                  <a:schemeClr val="tx1"/>
                </a:solidFill>
                <a:latin typeface="Arial" charset="0"/>
                <a:ea typeface="黑体" pitchFamily="2" charset="-122"/>
              </a:rPr>
              <a:t>只是一个定性的理论，不能定量或半定量的解释配合物的性质</a:t>
            </a:r>
          </a:p>
          <a:p>
            <a:pPr algn="just" eaLnBrk="1" hangingPunct="1">
              <a:lnSpc>
                <a:spcPct val="120000"/>
              </a:lnSpc>
              <a:buFontTx/>
              <a:buNone/>
            </a:pPr>
            <a:r>
              <a:rPr lang="en-US" altLang="zh-CN" sz="2400" b="0" dirty="0">
                <a:solidFill>
                  <a:schemeClr val="tx1"/>
                </a:solidFill>
                <a:latin typeface="Arial" charset="0"/>
                <a:ea typeface="黑体" pitchFamily="2" charset="-122"/>
              </a:rPr>
              <a:t>(2) </a:t>
            </a:r>
            <a:r>
              <a:rPr lang="zh-CN" altLang="en-US" sz="2400" b="0" dirty="0">
                <a:solidFill>
                  <a:schemeClr val="tx1"/>
                </a:solidFill>
                <a:latin typeface="Arial" charset="0"/>
                <a:ea typeface="黑体" pitchFamily="2" charset="-122"/>
              </a:rPr>
              <a:t>无法解释配合物的紫外光谱和可见吸收光谱</a:t>
            </a:r>
            <a:endParaRPr lang="en-US" altLang="zh-CN" sz="2400" b="0" dirty="0">
              <a:solidFill>
                <a:schemeClr val="tx1"/>
              </a:solidFill>
              <a:latin typeface="Arial" charset="0"/>
              <a:ea typeface="黑体" pitchFamily="2" charset="-122"/>
            </a:endParaRPr>
          </a:p>
          <a:p>
            <a:pPr algn="just" eaLnBrk="1" hangingPunct="1">
              <a:lnSpc>
                <a:spcPct val="120000"/>
              </a:lnSpc>
              <a:buFontTx/>
              <a:buNone/>
            </a:pPr>
            <a:r>
              <a:rPr lang="zh-CN" altLang="en-US" sz="2400" b="0" dirty="0">
                <a:solidFill>
                  <a:schemeClr val="tx1"/>
                </a:solidFill>
                <a:latin typeface="Arial" charset="0"/>
                <a:ea typeface="黑体" pitchFamily="2" charset="-122"/>
              </a:rPr>
              <a:t>(</a:t>
            </a:r>
            <a:r>
              <a:rPr lang="en-US" altLang="zh-CN" sz="2400" b="0" dirty="0">
                <a:solidFill>
                  <a:schemeClr val="tx1"/>
                </a:solidFill>
                <a:latin typeface="Arial" charset="0"/>
                <a:ea typeface="黑体" pitchFamily="2" charset="-122"/>
              </a:rPr>
              <a:t>3) </a:t>
            </a:r>
            <a:r>
              <a:rPr lang="zh-CN" altLang="en-US" sz="2400" b="0" dirty="0">
                <a:solidFill>
                  <a:schemeClr val="tx1"/>
                </a:solidFill>
                <a:latin typeface="Arial" charset="0"/>
                <a:ea typeface="黑体" pitchFamily="2" charset="-122"/>
              </a:rPr>
              <a:t>很难解释夹心配合物的结构 </a:t>
            </a:r>
          </a:p>
          <a:p>
            <a:pPr algn="just" eaLnBrk="1" hangingPunct="1">
              <a:lnSpc>
                <a:spcPct val="120000"/>
              </a:lnSpc>
              <a:buFontTx/>
              <a:buNone/>
            </a:pPr>
            <a:r>
              <a:rPr lang="zh-CN" altLang="en-US" sz="2400" b="0" dirty="0">
                <a:solidFill>
                  <a:schemeClr val="tx1"/>
                </a:solidFill>
                <a:latin typeface="Arial" charset="0"/>
                <a:ea typeface="黑体" pitchFamily="2" charset="-122"/>
              </a:rPr>
              <a:t>(</a:t>
            </a:r>
            <a:r>
              <a:rPr lang="en-US" altLang="zh-CN" sz="2400" b="0" dirty="0">
                <a:solidFill>
                  <a:schemeClr val="tx1"/>
                </a:solidFill>
                <a:latin typeface="Arial" charset="0"/>
                <a:ea typeface="黑体" pitchFamily="2" charset="-122"/>
              </a:rPr>
              <a:t>4) </a:t>
            </a:r>
            <a:r>
              <a:rPr lang="zh-CN" altLang="en-US" sz="2400" b="0" dirty="0">
                <a:solidFill>
                  <a:schemeClr val="tx1"/>
                </a:solidFill>
                <a:latin typeface="Arial" charset="0"/>
                <a:ea typeface="黑体" pitchFamily="2" charset="-122"/>
              </a:rPr>
              <a:t>无法解释配离子的稳定性与中心离子电子构型之间的关系，如</a:t>
            </a:r>
            <a:r>
              <a:rPr lang="en-US" altLang="zh-CN" sz="2400" b="0" dirty="0">
                <a:solidFill>
                  <a:schemeClr val="tx1"/>
                </a:solidFill>
                <a:latin typeface="Arial" charset="0"/>
                <a:ea typeface="黑体" pitchFamily="2" charset="-122"/>
              </a:rPr>
              <a:t>[Cu(NH</a:t>
            </a:r>
            <a:r>
              <a:rPr lang="en-US" altLang="zh-CN" sz="2400" b="0" baseline="-25000" dirty="0">
                <a:solidFill>
                  <a:schemeClr val="tx1"/>
                </a:solidFill>
                <a:latin typeface="Arial" charset="0"/>
                <a:ea typeface="黑体" pitchFamily="2" charset="-122"/>
              </a:rPr>
              <a:t>3</a:t>
            </a:r>
            <a:r>
              <a:rPr lang="en-US" altLang="zh-CN" sz="2400" b="0" dirty="0">
                <a:solidFill>
                  <a:schemeClr val="tx1"/>
                </a:solidFill>
                <a:latin typeface="Arial" charset="0"/>
                <a:ea typeface="黑体" pitchFamily="2" charset="-122"/>
              </a:rPr>
              <a:t>)</a:t>
            </a:r>
            <a:r>
              <a:rPr lang="en-US" altLang="zh-CN" sz="2400" b="0" baseline="-25000" dirty="0">
                <a:solidFill>
                  <a:schemeClr val="tx1"/>
                </a:solidFill>
                <a:latin typeface="Arial" charset="0"/>
                <a:ea typeface="黑体" pitchFamily="2" charset="-122"/>
              </a:rPr>
              <a:t>4</a:t>
            </a:r>
            <a:r>
              <a:rPr lang="en-US" altLang="zh-CN" sz="2400" b="0" dirty="0">
                <a:solidFill>
                  <a:schemeClr val="tx1"/>
                </a:solidFill>
                <a:latin typeface="Arial" charset="0"/>
                <a:ea typeface="黑体" pitchFamily="2" charset="-122"/>
              </a:rPr>
              <a:t>]</a:t>
            </a:r>
            <a:r>
              <a:rPr lang="en-US" altLang="zh-CN" sz="2400" b="0" baseline="30000" dirty="0">
                <a:solidFill>
                  <a:schemeClr val="tx1"/>
                </a:solidFill>
                <a:latin typeface="Arial" charset="0"/>
                <a:ea typeface="黑体" pitchFamily="2" charset="-122"/>
              </a:rPr>
              <a:t>2+</a:t>
            </a:r>
            <a:r>
              <a:rPr lang="zh-CN" altLang="en-US" sz="2400" b="0" dirty="0">
                <a:solidFill>
                  <a:schemeClr val="tx1"/>
                </a:solidFill>
                <a:latin typeface="Arial" charset="0"/>
                <a:ea typeface="黑体" pitchFamily="2" charset="-122"/>
              </a:rPr>
              <a:t>的结构与稳定性。</a:t>
            </a:r>
            <a:endParaRPr lang="en-US" altLang="zh-CN" sz="2400" b="0" dirty="0">
              <a:solidFill>
                <a:schemeClr val="tx1"/>
              </a:solidFill>
              <a:latin typeface="Arial" charset="0"/>
              <a:ea typeface="黑体" pitchFamily="2" charset="-122"/>
            </a:endParaRPr>
          </a:p>
        </p:txBody>
      </p:sp>
      <p:sp>
        <p:nvSpPr>
          <p:cNvPr id="3" name="Rectangle 5">
            <a:extLst>
              <a:ext uri="{FF2B5EF4-FFF2-40B4-BE49-F238E27FC236}">
                <a16:creationId xmlns:a16="http://schemas.microsoft.com/office/drawing/2014/main" id="{984C0161-A5A7-D1F5-C36F-AEF60D1C16C4}"/>
              </a:ext>
            </a:extLst>
          </p:cNvPr>
          <p:cNvSpPr>
            <a:spLocks noChangeArrowheads="1"/>
          </p:cNvSpPr>
          <p:nvPr/>
        </p:nvSpPr>
        <p:spPr bwMode="auto">
          <a:xfrm>
            <a:off x="2910255" y="188640"/>
            <a:ext cx="385542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lang="zh-CN" altLang="en-US" sz="3200" dirty="0">
                <a:solidFill>
                  <a:srgbClr val="DD0303"/>
                </a:solidFill>
                <a:effectLst>
                  <a:outerShdw blurRad="38100" dist="38100" dir="2700000" algn="tl">
                    <a:srgbClr val="C0C0C0"/>
                  </a:outerShdw>
                </a:effectLst>
              </a:rPr>
              <a:t>价键理论的局限性</a:t>
            </a:r>
          </a:p>
        </p:txBody>
      </p:sp>
      <p:sp>
        <p:nvSpPr>
          <p:cNvPr id="4" name="矩形 3">
            <a:extLst>
              <a:ext uri="{FF2B5EF4-FFF2-40B4-BE49-F238E27FC236}">
                <a16:creationId xmlns:a16="http://schemas.microsoft.com/office/drawing/2014/main" id="{F4200B4D-0899-1CA2-6C1A-0B239857D39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文本框 5">
            <a:extLst>
              <a:ext uri="{FF2B5EF4-FFF2-40B4-BE49-F238E27FC236}">
                <a16:creationId xmlns:a16="http://schemas.microsoft.com/office/drawing/2014/main" id="{17C75F63-C136-AB7D-0DEE-532D10ACFE41}"/>
              </a:ext>
            </a:extLst>
          </p:cNvPr>
          <p:cNvSpPr txBox="1"/>
          <p:nvPr/>
        </p:nvSpPr>
        <p:spPr>
          <a:xfrm>
            <a:off x="3131840" y="3933056"/>
            <a:ext cx="2501006" cy="646331"/>
          </a:xfrm>
          <a:prstGeom prst="rect">
            <a:avLst/>
          </a:prstGeom>
          <a:noFill/>
        </p:spPr>
        <p:txBody>
          <a:bodyPr wrap="none" rtlCol="0">
            <a:spAutoFit/>
          </a:bodyPr>
          <a:lstStyle/>
          <a:p>
            <a:r>
              <a:rPr kumimoji="1" lang="zh-CN" altLang="en-US" sz="3600" dirty="0">
                <a:solidFill>
                  <a:srgbClr val="0000FF"/>
                </a:solidFill>
              </a:rPr>
              <a:t>晶体场理论</a:t>
            </a:r>
          </a:p>
        </p:txBody>
      </p:sp>
      <p:sp>
        <p:nvSpPr>
          <p:cNvPr id="7" name="文本框 6">
            <a:extLst>
              <a:ext uri="{FF2B5EF4-FFF2-40B4-BE49-F238E27FC236}">
                <a16:creationId xmlns:a16="http://schemas.microsoft.com/office/drawing/2014/main" id="{0BBAFB2B-6516-BE3C-6E39-B1045AA9FCD8}"/>
              </a:ext>
            </a:extLst>
          </p:cNvPr>
          <p:cNvSpPr txBox="1"/>
          <p:nvPr/>
        </p:nvSpPr>
        <p:spPr>
          <a:xfrm>
            <a:off x="1072306" y="4929784"/>
            <a:ext cx="7035900" cy="523220"/>
          </a:xfrm>
          <a:prstGeom prst="rect">
            <a:avLst/>
          </a:prstGeom>
          <a:noFill/>
        </p:spPr>
        <p:txBody>
          <a:bodyPr wrap="none" rtlCol="0">
            <a:spAutoFit/>
          </a:bodyPr>
          <a:lstStyle/>
          <a:p>
            <a:r>
              <a:rPr kumimoji="1" lang="zh-CN" altLang="en-US" sz="2800" b="0" dirty="0">
                <a:solidFill>
                  <a:srgbClr val="0000FF"/>
                </a:solidFill>
              </a:rPr>
              <a:t>磁性、发光和吸收光谱（颜色）、结构，</a:t>
            </a:r>
            <a:r>
              <a:rPr kumimoji="1" lang="en-US" altLang="zh-CN" sz="2800" b="0" dirty="0">
                <a:solidFill>
                  <a:srgbClr val="0000FF"/>
                </a:solidFill>
              </a:rPr>
              <a:t>…</a:t>
            </a:r>
            <a:endParaRPr kumimoji="1" lang="zh-CN" altLang="en-US" sz="2800" b="0" dirty="0">
              <a:solidFill>
                <a:srgbClr val="0000FF"/>
              </a:solidFill>
            </a:endParaRPr>
          </a:p>
        </p:txBody>
      </p:sp>
    </p:spTree>
    <p:extLst>
      <p:ext uri="{BB962C8B-B14F-4D97-AF65-F5344CB8AC3E}">
        <p14:creationId xmlns:p14="http://schemas.microsoft.com/office/powerpoint/2010/main" val="241083967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42" name="Text Box 2"/>
          <p:cNvSpPr txBox="1">
            <a:spLocks noChangeArrowheads="1"/>
          </p:cNvSpPr>
          <p:nvPr/>
        </p:nvSpPr>
        <p:spPr bwMode="auto">
          <a:xfrm>
            <a:off x="323528" y="1087439"/>
            <a:ext cx="8559837"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Font typeface="Wingdings" pitchFamily="2" charset="2"/>
              <a:buNone/>
              <a:defRPr/>
            </a:pPr>
            <a:r>
              <a:rPr kumimoji="0" lang="zh-CN" altLang="en-US" dirty="0">
                <a:solidFill>
                  <a:srgbClr val="FF0000"/>
                </a:solidFill>
                <a:latin typeface="Arial" charset="0"/>
              </a:rPr>
              <a:t>电子成对能 </a:t>
            </a:r>
            <a:r>
              <a:rPr kumimoji="0" lang="en-US" altLang="zh-CN" dirty="0">
                <a:solidFill>
                  <a:srgbClr val="FF0000"/>
                </a:solidFill>
                <a:latin typeface="Arial" charset="0"/>
              </a:rPr>
              <a:t>(</a:t>
            </a:r>
            <a:r>
              <a:rPr kumimoji="0" lang="en-US" altLang="zh-CN" i="1" dirty="0">
                <a:solidFill>
                  <a:srgbClr val="FF0000"/>
                </a:solidFill>
                <a:latin typeface="Arial" charset="0"/>
              </a:rPr>
              <a:t>P</a:t>
            </a:r>
            <a:r>
              <a:rPr kumimoji="0" lang="en-US" altLang="zh-CN" dirty="0">
                <a:solidFill>
                  <a:srgbClr val="FF0000"/>
                </a:solidFill>
                <a:latin typeface="Arial" charset="0"/>
              </a:rPr>
              <a:t>)</a:t>
            </a:r>
            <a:r>
              <a:rPr kumimoji="0" lang="zh-CN" altLang="en-US" dirty="0">
                <a:solidFill>
                  <a:srgbClr val="FF0000"/>
                </a:solidFill>
                <a:latin typeface="Arial" charset="0"/>
              </a:rPr>
              <a:t>：</a:t>
            </a:r>
            <a:r>
              <a:rPr kumimoji="0" lang="zh-CN" altLang="en-US" dirty="0">
                <a:latin typeface="Arial" charset="0"/>
              </a:rPr>
              <a:t>当轨道上已有一个电子时，再进入一个电子按自旋方向相反的方式配对，也会导致能量升高。这个升高的能量在量子力学中称为“电子成对能” </a:t>
            </a:r>
            <a:r>
              <a:rPr kumimoji="0" lang="en-US" altLang="zh-CN" dirty="0">
                <a:latin typeface="Arial" charset="0"/>
              </a:rPr>
              <a:t>(</a:t>
            </a:r>
            <a:r>
              <a:rPr kumimoji="0" lang="en-US" altLang="zh-CN" i="1" dirty="0">
                <a:latin typeface="Arial" charset="0"/>
              </a:rPr>
              <a:t>P</a:t>
            </a:r>
            <a:r>
              <a:rPr kumimoji="0" lang="en-US" altLang="zh-CN" dirty="0">
                <a:latin typeface="Arial" charset="0"/>
              </a:rPr>
              <a:t>)</a:t>
            </a:r>
            <a:r>
              <a:rPr kumimoji="0" lang="zh-CN" altLang="en-US" dirty="0">
                <a:latin typeface="Arial" charset="0"/>
              </a:rPr>
              <a:t>。</a:t>
            </a:r>
          </a:p>
        </p:txBody>
      </p:sp>
      <p:sp>
        <p:nvSpPr>
          <p:cNvPr id="1955843" name="Text Box 3"/>
          <p:cNvSpPr txBox="1">
            <a:spLocks noChangeArrowheads="1"/>
          </p:cNvSpPr>
          <p:nvPr/>
        </p:nvSpPr>
        <p:spPr bwMode="auto">
          <a:xfrm>
            <a:off x="107504" y="2555178"/>
            <a:ext cx="8978493"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Font typeface="Wingdings" pitchFamily="2" charset="2"/>
              <a:buNone/>
              <a:defRPr/>
            </a:pPr>
            <a:r>
              <a:rPr kumimoji="0" lang="en-US" altLang="zh-CN" i="1" dirty="0">
                <a:solidFill>
                  <a:srgbClr val="FF0000"/>
                </a:solidFill>
                <a:latin typeface="Arial" charset="0"/>
              </a:rPr>
              <a:t>d</a:t>
            </a:r>
            <a:r>
              <a:rPr kumimoji="0" lang="zh-CN" altLang="en-US" dirty="0">
                <a:solidFill>
                  <a:srgbClr val="FF0000"/>
                </a:solidFill>
                <a:latin typeface="Arial" charset="0"/>
              </a:rPr>
              <a:t>轨道填充原则：</a:t>
            </a:r>
            <a:r>
              <a:rPr kumimoji="0" lang="zh-CN" altLang="en-US" dirty="0">
                <a:latin typeface="Arial" charset="0"/>
              </a:rPr>
              <a:t>一般来说，在弱配位场中</a:t>
            </a:r>
            <a:r>
              <a:rPr kumimoji="0" lang="en-US" altLang="zh-CN" dirty="0">
                <a:latin typeface="Arial" charset="0"/>
              </a:rPr>
              <a:t>, </a:t>
            </a:r>
            <a:r>
              <a:rPr kumimoji="0" lang="el-GR" altLang="zh-CN" dirty="0">
                <a:latin typeface="Arial" charset="0"/>
                <a:sym typeface="Symbol" pitchFamily="18" charset="2"/>
              </a:rPr>
              <a:t></a:t>
            </a:r>
            <a:r>
              <a:rPr kumimoji="0" lang="en-US" altLang="zh-CN" dirty="0">
                <a:latin typeface="Arial" charset="0"/>
                <a:sym typeface="Symbol" pitchFamily="18" charset="2"/>
              </a:rPr>
              <a:t> </a:t>
            </a:r>
            <a:r>
              <a:rPr kumimoji="0" lang="en-US" altLang="zh-CN" dirty="0">
                <a:latin typeface="Arial" charset="0"/>
              </a:rPr>
              <a:t>&lt; </a:t>
            </a:r>
            <a:r>
              <a:rPr kumimoji="0" lang="en-US" altLang="zh-CN" i="1" dirty="0">
                <a:latin typeface="Arial" charset="0"/>
              </a:rPr>
              <a:t>P</a:t>
            </a:r>
            <a:r>
              <a:rPr kumimoji="0" lang="en-US" altLang="zh-CN" dirty="0">
                <a:latin typeface="Arial" charset="0"/>
              </a:rPr>
              <a:t>, </a:t>
            </a:r>
            <a:r>
              <a:rPr kumimoji="0" lang="zh-CN" altLang="en-US" dirty="0">
                <a:latin typeface="Arial" charset="0"/>
              </a:rPr>
              <a:t>此时</a:t>
            </a:r>
            <a:r>
              <a:rPr kumimoji="0" lang="en-US" altLang="zh-CN" i="1" dirty="0">
                <a:latin typeface="Arial" charset="0"/>
              </a:rPr>
              <a:t>d</a:t>
            </a:r>
            <a:r>
              <a:rPr kumimoji="0" lang="zh-CN" altLang="en-US" dirty="0">
                <a:latin typeface="Arial" charset="0"/>
              </a:rPr>
              <a:t>电子尽可能占有较多的轨道</a:t>
            </a:r>
            <a:r>
              <a:rPr kumimoji="0" lang="en-US" altLang="zh-CN" dirty="0">
                <a:latin typeface="Arial" charset="0"/>
              </a:rPr>
              <a:t>, </a:t>
            </a:r>
            <a:r>
              <a:rPr kumimoji="0" lang="zh-CN" altLang="en-US" dirty="0">
                <a:latin typeface="Arial" charset="0"/>
              </a:rPr>
              <a:t>自旋平行而形成高自旋配合物；而在强配位场中</a:t>
            </a:r>
            <a:r>
              <a:rPr kumimoji="0" lang="el-GR" altLang="zh-CN" dirty="0">
                <a:latin typeface="Arial" charset="0"/>
                <a:sym typeface="Symbol" pitchFamily="18" charset="2"/>
              </a:rPr>
              <a:t></a:t>
            </a:r>
            <a:r>
              <a:rPr kumimoji="0" lang="en-US" altLang="zh-CN" dirty="0">
                <a:latin typeface="Arial" charset="0"/>
                <a:sym typeface="Symbol" pitchFamily="18" charset="2"/>
              </a:rPr>
              <a:t> </a:t>
            </a:r>
            <a:r>
              <a:rPr kumimoji="0" lang="en-US" altLang="zh-CN" dirty="0">
                <a:latin typeface="Arial" charset="0"/>
              </a:rPr>
              <a:t>&gt; </a:t>
            </a:r>
            <a:r>
              <a:rPr kumimoji="0" lang="en-US" altLang="zh-CN" i="1" dirty="0">
                <a:latin typeface="Arial" charset="0"/>
              </a:rPr>
              <a:t>P</a:t>
            </a:r>
            <a:r>
              <a:rPr kumimoji="0" lang="en-US" altLang="zh-CN" dirty="0">
                <a:latin typeface="Arial" charset="0"/>
              </a:rPr>
              <a:t>,  </a:t>
            </a:r>
            <a:r>
              <a:rPr kumimoji="0" lang="en-US" altLang="zh-CN" i="1" dirty="0">
                <a:latin typeface="Arial" charset="0"/>
              </a:rPr>
              <a:t>d</a:t>
            </a:r>
            <a:r>
              <a:rPr kumimoji="0" lang="zh-CN" altLang="en-US" dirty="0">
                <a:latin typeface="Arial" charset="0"/>
              </a:rPr>
              <a:t>电子尽可能占据能量较低的轨道形成低自旋配合物。</a:t>
            </a:r>
          </a:p>
        </p:txBody>
      </p:sp>
      <p:pic>
        <p:nvPicPr>
          <p:cNvPr id="41988" name="Picture 4" descr="FG25_12-02U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8074" y="4248150"/>
            <a:ext cx="3219450" cy="2205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5845" name="Text Box 5"/>
          <p:cNvSpPr txBox="1">
            <a:spLocks noChangeArrowheads="1"/>
          </p:cNvSpPr>
          <p:nvPr/>
        </p:nvSpPr>
        <p:spPr bwMode="auto">
          <a:xfrm rot="16200000">
            <a:off x="7117315" y="5165081"/>
            <a:ext cx="2643672" cy="461665"/>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spcBef>
                <a:spcPct val="50000"/>
              </a:spcBef>
              <a:defRPr/>
            </a:pPr>
            <a:r>
              <a:rPr kumimoji="0" lang="el-GR" altLang="zh-CN">
                <a:solidFill>
                  <a:schemeClr val="accent2"/>
                </a:solidFill>
                <a:sym typeface="Symbol" pitchFamily="18" charset="2"/>
              </a:rPr>
              <a:t></a:t>
            </a:r>
            <a:r>
              <a:rPr kumimoji="0" lang="en-US" altLang="zh-CN">
                <a:solidFill>
                  <a:schemeClr val="accent2"/>
                </a:solidFill>
              </a:rPr>
              <a:t> &lt; </a:t>
            </a:r>
            <a:r>
              <a:rPr kumimoji="0" lang="en-US" altLang="zh-CN" i="1">
                <a:solidFill>
                  <a:schemeClr val="accent2"/>
                </a:solidFill>
              </a:rPr>
              <a:t>P</a:t>
            </a:r>
            <a:r>
              <a:rPr kumimoji="0" lang="en-US" altLang="zh-CN">
                <a:solidFill>
                  <a:schemeClr val="accent2"/>
                </a:solidFill>
              </a:rPr>
              <a:t>   </a:t>
            </a:r>
            <a:r>
              <a:rPr kumimoji="0" lang="en-US" altLang="zh-CN" i="1">
                <a:solidFill>
                  <a:schemeClr val="accent2"/>
                </a:solidFill>
              </a:rPr>
              <a:t>high spin d</a:t>
            </a:r>
            <a:r>
              <a:rPr kumimoji="0" lang="en-US" altLang="zh-CN" i="1" baseline="30000">
                <a:solidFill>
                  <a:schemeClr val="accent2"/>
                </a:solidFill>
              </a:rPr>
              <a:t>4</a:t>
            </a:r>
          </a:p>
        </p:txBody>
      </p:sp>
      <p:sp>
        <p:nvSpPr>
          <p:cNvPr id="41990" name="Line 6"/>
          <p:cNvSpPr>
            <a:spLocks noChangeShapeType="1"/>
          </p:cNvSpPr>
          <p:nvPr/>
        </p:nvSpPr>
        <p:spPr bwMode="auto">
          <a:xfrm flipV="1">
            <a:off x="4739054" y="4495800"/>
            <a:ext cx="0" cy="1290638"/>
          </a:xfrm>
          <a:prstGeom prst="line">
            <a:avLst/>
          </a:prstGeom>
          <a:noFill/>
          <a:ln w="38100">
            <a:solidFill>
              <a:srgbClr val="FF0000"/>
            </a:solidFill>
            <a:round/>
            <a:headEnd type="triangle" w="med" len="me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55847" name="Rectangle 7"/>
          <p:cNvSpPr>
            <a:spLocks noChangeArrowheads="1"/>
          </p:cNvSpPr>
          <p:nvPr/>
        </p:nvSpPr>
        <p:spPr bwMode="auto">
          <a:xfrm>
            <a:off x="4721470" y="4954588"/>
            <a:ext cx="373820" cy="461665"/>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defRPr/>
            </a:pPr>
            <a:r>
              <a:rPr kumimoji="0" lang="el-GR" altLang="zh-CN">
                <a:solidFill>
                  <a:schemeClr val="accent2"/>
                </a:solidFill>
                <a:sym typeface="Symbol" pitchFamily="18" charset="2"/>
              </a:rPr>
              <a:t></a:t>
            </a:r>
            <a:endParaRPr kumimoji="0" lang="en-US" altLang="zh-CN">
              <a:solidFill>
                <a:schemeClr val="accent2"/>
              </a:solidFill>
            </a:endParaRPr>
          </a:p>
        </p:txBody>
      </p:sp>
      <p:sp>
        <p:nvSpPr>
          <p:cNvPr id="41992" name="Text Box 8"/>
          <p:cNvSpPr txBox="1">
            <a:spLocks noChangeArrowheads="1"/>
          </p:cNvSpPr>
          <p:nvPr/>
        </p:nvSpPr>
        <p:spPr bwMode="auto">
          <a:xfrm>
            <a:off x="1691680" y="185267"/>
            <a:ext cx="5676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dirty="0">
                <a:solidFill>
                  <a:srgbClr val="CC3300"/>
                </a:solidFill>
                <a:latin typeface="Arial" charset="0"/>
                <a:ea typeface="黑体" pitchFamily="2" charset="-122"/>
              </a:rPr>
              <a:t>1</a:t>
            </a:r>
            <a:r>
              <a:rPr lang="zh-CN" altLang="en-US" dirty="0">
                <a:solidFill>
                  <a:srgbClr val="CC3300"/>
                </a:solidFill>
                <a:latin typeface="Arial" charset="0"/>
                <a:ea typeface="黑体" pitchFamily="2" charset="-122"/>
              </a:rPr>
              <a:t>  对中心离子自旋的影响</a:t>
            </a:r>
          </a:p>
        </p:txBody>
      </p:sp>
      <p:grpSp>
        <p:nvGrpSpPr>
          <p:cNvPr id="41993" name="Group 17"/>
          <p:cNvGrpSpPr>
            <a:grpSpLocks/>
          </p:cNvGrpSpPr>
          <p:nvPr/>
        </p:nvGrpSpPr>
        <p:grpSpPr bwMode="auto">
          <a:xfrm>
            <a:off x="1267558" y="4191000"/>
            <a:ext cx="3304442" cy="2514600"/>
            <a:chOff x="864" y="2640"/>
            <a:chExt cx="2256" cy="1584"/>
          </a:xfrm>
        </p:grpSpPr>
        <p:sp>
          <p:nvSpPr>
            <p:cNvPr id="41995" name="Rectangle 16"/>
            <p:cNvSpPr>
              <a:spLocks noChangeArrowheads="1"/>
            </p:cNvSpPr>
            <p:nvPr/>
          </p:nvSpPr>
          <p:spPr bwMode="auto">
            <a:xfrm>
              <a:off x="864" y="2640"/>
              <a:ext cx="2256" cy="1584"/>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pic>
          <p:nvPicPr>
            <p:cNvPr id="41996" name="Picture 11" descr="FG25_12-01UN"/>
            <p:cNvPicPr>
              <a:picLocks noChangeAspect="1" noChangeArrowheads="1"/>
            </p:cNvPicPr>
            <p:nvPr/>
          </p:nvPicPr>
          <p:blipFill>
            <a:blip r:embed="rId3" cstate="print">
              <a:extLst>
                <a:ext uri="{28A0092B-C50C-407E-A947-70E740481C1C}">
                  <a14:useLocalDpi xmlns:a14="http://schemas.microsoft.com/office/drawing/2010/main" val="0"/>
                </a:ext>
              </a:extLst>
            </a:blip>
            <a:srcRect t="45753"/>
            <a:stretch>
              <a:fillRect/>
            </a:stretch>
          </p:blipFill>
          <p:spPr bwMode="auto">
            <a:xfrm>
              <a:off x="887" y="3566"/>
              <a:ext cx="2197" cy="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7" name="Picture 12" descr="FG25_12-01UN"/>
            <p:cNvPicPr>
              <a:picLocks noChangeAspect="1" noChangeArrowheads="1"/>
            </p:cNvPicPr>
            <p:nvPr/>
          </p:nvPicPr>
          <p:blipFill>
            <a:blip r:embed="rId3" cstate="print">
              <a:extLst>
                <a:ext uri="{28A0092B-C50C-407E-A947-70E740481C1C}">
                  <a14:useLocalDpi xmlns:a14="http://schemas.microsoft.com/office/drawing/2010/main" val="0"/>
                </a:ext>
              </a:extLst>
            </a:blip>
            <a:srcRect b="65601"/>
            <a:stretch>
              <a:fillRect/>
            </a:stretch>
          </p:blipFill>
          <p:spPr bwMode="auto">
            <a:xfrm>
              <a:off x="875" y="2659"/>
              <a:ext cx="2197" cy="4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8" name="Oval 13"/>
            <p:cNvSpPr>
              <a:spLocks noChangeArrowheads="1"/>
            </p:cNvSpPr>
            <p:nvPr/>
          </p:nvSpPr>
          <p:spPr bwMode="auto">
            <a:xfrm>
              <a:off x="899" y="3521"/>
              <a:ext cx="541" cy="409"/>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sp>
          <p:nvSpPr>
            <p:cNvPr id="1955854" name="Rectangle 14"/>
            <p:cNvSpPr>
              <a:spLocks noChangeArrowheads="1"/>
            </p:cNvSpPr>
            <p:nvPr/>
          </p:nvSpPr>
          <p:spPr bwMode="auto">
            <a:xfrm>
              <a:off x="1056" y="3249"/>
              <a:ext cx="241" cy="28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spcBef>
                  <a:spcPct val="50000"/>
                </a:spcBef>
                <a:defRPr/>
              </a:pPr>
              <a:r>
                <a:rPr kumimoji="0" lang="en-US" altLang="zh-CN" i="1">
                  <a:solidFill>
                    <a:srgbClr val="FF0000"/>
                  </a:solidFill>
                </a:rPr>
                <a:t>P</a:t>
              </a:r>
            </a:p>
          </p:txBody>
        </p:sp>
      </p:grpSp>
      <p:sp>
        <p:nvSpPr>
          <p:cNvPr id="1955855" name="Text Box 15"/>
          <p:cNvSpPr txBox="1">
            <a:spLocks noChangeArrowheads="1"/>
          </p:cNvSpPr>
          <p:nvPr/>
        </p:nvSpPr>
        <p:spPr bwMode="auto">
          <a:xfrm rot="16200000">
            <a:off x="-430518" y="5146825"/>
            <a:ext cx="2830513" cy="46166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spcBef>
                <a:spcPct val="50000"/>
              </a:spcBef>
              <a:defRPr/>
            </a:pPr>
            <a:r>
              <a:rPr kumimoji="0" lang="el-GR" altLang="zh-CN">
                <a:solidFill>
                  <a:schemeClr val="accent2"/>
                </a:solidFill>
                <a:sym typeface="Symbol" pitchFamily="18" charset="2"/>
              </a:rPr>
              <a:t></a:t>
            </a:r>
            <a:r>
              <a:rPr kumimoji="0" lang="en-US" altLang="zh-CN">
                <a:solidFill>
                  <a:schemeClr val="accent2"/>
                </a:solidFill>
              </a:rPr>
              <a:t> &gt; </a:t>
            </a:r>
            <a:r>
              <a:rPr kumimoji="0" lang="en-US" altLang="zh-CN" i="1">
                <a:solidFill>
                  <a:schemeClr val="accent2"/>
                </a:solidFill>
              </a:rPr>
              <a:t>P</a:t>
            </a:r>
            <a:r>
              <a:rPr kumimoji="0" lang="en-US" altLang="zh-CN">
                <a:solidFill>
                  <a:schemeClr val="accent2"/>
                </a:solidFill>
              </a:rPr>
              <a:t>    </a:t>
            </a:r>
            <a:r>
              <a:rPr kumimoji="0" lang="en-US" altLang="zh-CN" i="1">
                <a:solidFill>
                  <a:schemeClr val="accent2"/>
                </a:solidFill>
              </a:rPr>
              <a:t>low spin d</a:t>
            </a:r>
            <a:r>
              <a:rPr kumimoji="0" lang="en-US" altLang="zh-CN" i="1" baseline="30000">
                <a:solidFill>
                  <a:schemeClr val="accent2"/>
                </a:solidFill>
              </a:rPr>
              <a:t>4</a:t>
            </a: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6"/>
          <p:cNvSpPr>
            <a:spLocks noChangeArrowheads="1"/>
          </p:cNvSpPr>
          <p:nvPr/>
        </p:nvSpPr>
        <p:spPr bwMode="auto">
          <a:xfrm>
            <a:off x="1846384" y="225053"/>
            <a:ext cx="5451231" cy="503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dirty="0">
                <a:solidFill>
                  <a:schemeClr val="tx1"/>
                </a:solidFill>
                <a:latin typeface="Arial" charset="0"/>
                <a:ea typeface="黑体" pitchFamily="2" charset="-122"/>
              </a:rPr>
              <a:t>八面体配合物 </a:t>
            </a:r>
            <a:r>
              <a:rPr lang="en-US" altLang="zh-CN" dirty="0">
                <a:solidFill>
                  <a:schemeClr val="tx1"/>
                </a:solidFill>
                <a:latin typeface="Arial" charset="0"/>
                <a:ea typeface="黑体" pitchFamily="2" charset="-122"/>
              </a:rPr>
              <a:t>d</a:t>
            </a:r>
            <a:r>
              <a:rPr lang="zh-CN" altLang="en-US" dirty="0">
                <a:solidFill>
                  <a:schemeClr val="tx1"/>
                </a:solidFill>
                <a:latin typeface="Arial" charset="0"/>
                <a:ea typeface="黑体" pitchFamily="2" charset="-122"/>
              </a:rPr>
              <a:t> 电子排布</a:t>
            </a:r>
          </a:p>
        </p:txBody>
      </p:sp>
      <p:graphicFrame>
        <p:nvGraphicFramePr>
          <p:cNvPr id="202795" name="Group 43"/>
          <p:cNvGraphicFramePr>
            <a:graphicFrameLocks noGrp="1"/>
          </p:cNvGraphicFramePr>
          <p:nvPr>
            <p:extLst>
              <p:ext uri="{D42A27DB-BD31-4B8C-83A1-F6EECF244321}">
                <p14:modId xmlns:p14="http://schemas.microsoft.com/office/powerpoint/2010/main" val="423595737"/>
              </p:ext>
            </p:extLst>
          </p:nvPr>
        </p:nvGraphicFramePr>
        <p:xfrm>
          <a:off x="611559" y="1412875"/>
          <a:ext cx="7483225" cy="4053810"/>
        </p:xfrm>
        <a:graphic>
          <a:graphicData uri="http://schemas.openxmlformats.org/drawingml/2006/table">
            <a:tbl>
              <a:tblPr/>
              <a:tblGrid>
                <a:gridCol w="828412">
                  <a:extLst>
                    <a:ext uri="{9D8B030D-6E8A-4147-A177-3AD203B41FA5}">
                      <a16:colId xmlns:a16="http://schemas.microsoft.com/office/drawing/2014/main" val="20000"/>
                    </a:ext>
                  </a:extLst>
                </a:gridCol>
                <a:gridCol w="1788271">
                  <a:extLst>
                    <a:ext uri="{9D8B030D-6E8A-4147-A177-3AD203B41FA5}">
                      <a16:colId xmlns:a16="http://schemas.microsoft.com/office/drawing/2014/main" val="20001"/>
                    </a:ext>
                  </a:extLst>
                </a:gridCol>
                <a:gridCol w="1464242">
                  <a:extLst>
                    <a:ext uri="{9D8B030D-6E8A-4147-A177-3AD203B41FA5}">
                      <a16:colId xmlns:a16="http://schemas.microsoft.com/office/drawing/2014/main" val="20002"/>
                    </a:ext>
                  </a:extLst>
                </a:gridCol>
                <a:gridCol w="2115356">
                  <a:extLst>
                    <a:ext uri="{9D8B030D-6E8A-4147-A177-3AD203B41FA5}">
                      <a16:colId xmlns:a16="http://schemas.microsoft.com/office/drawing/2014/main" val="20003"/>
                    </a:ext>
                  </a:extLst>
                </a:gridCol>
                <a:gridCol w="1286944">
                  <a:extLst>
                    <a:ext uri="{9D8B030D-6E8A-4147-A177-3AD203B41FA5}">
                      <a16:colId xmlns:a16="http://schemas.microsoft.com/office/drawing/2014/main" val="20004"/>
                    </a:ext>
                  </a:extLst>
                </a:gridCol>
              </a:tblGrid>
              <a:tr h="396229">
                <a:tc rowSpan="2">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charset="-122"/>
                          <a:cs typeface="Times New Roman" pitchFamily="18" charset="0"/>
                        </a:rPr>
                        <a:t>d</a:t>
                      </a:r>
                      <a:r>
                        <a:rPr kumimoji="1"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rPr>
                        <a:t>电子</a:t>
                      </a:r>
                      <a:endParaRPr kumimoji="1" lang="zh-CN" altLang="en-US" sz="20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charset="-122"/>
                          <a:cs typeface="Times New Roman" pitchFamily="18" charset="0"/>
                        </a:rPr>
                        <a:t>数目</a:t>
                      </a:r>
                      <a:endParaRPr kumimoji="1" lang="zh-CN" altLang="en-US" sz="2000" b="0" i="0" u="none" strike="noStrike" cap="none" normalizeH="0" baseline="0" dirty="0">
                        <a:ln>
                          <a:noFill/>
                        </a:ln>
                        <a:solidFill>
                          <a:schemeClr val="tx1"/>
                        </a:solidFill>
                        <a:effectLst/>
                        <a:latin typeface="Times New Roman" pitchFamily="18" charset="0"/>
                        <a:ea typeface="宋体" charset="-122"/>
                      </a:endParaRPr>
                    </a:p>
                  </a:txBody>
                  <a:tcPr marL="84406" marR="84406" marT="45715" marB="45715" horzOverflow="overflow">
                    <a:lnL cap="flat">
                      <a:noFill/>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弱场（</a:t>
                      </a:r>
                      <a:r>
                        <a:rPr kumimoji="1" lang="en-US" altLang="zh-CN" sz="2000" b="1" i="0" u="none" strike="noStrike" cap="none" normalizeH="0" baseline="0">
                          <a:ln>
                            <a:noFill/>
                          </a:ln>
                          <a:solidFill>
                            <a:schemeClr val="tx1"/>
                          </a:solidFill>
                          <a:effectLst/>
                          <a:latin typeface="宋体" charset="-122"/>
                          <a:ea typeface="宋体" charset="-122"/>
                          <a:cs typeface="Times New Roman" pitchFamily="18" charset="0"/>
                        </a:rPr>
                        <a:t>Δ</a:t>
                      </a:r>
                      <a:r>
                        <a:rPr kumimoji="1" lang="en-US" altLang="zh-CN" sz="2000" b="1" i="0" u="none" strike="noStrike" cap="none" normalizeH="0" baseline="-30000">
                          <a:ln>
                            <a:noFill/>
                          </a:ln>
                          <a:solidFill>
                            <a:schemeClr val="tx1"/>
                          </a:solidFill>
                          <a:effectLst/>
                          <a:latin typeface="宋体" charset="-122"/>
                          <a:ea typeface="宋体" charset="-122"/>
                          <a:cs typeface="Times New Roman" pitchFamily="18" charset="0"/>
                        </a:rPr>
                        <a:t>o</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&lt;P</a:t>
                      </a: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1" lang="zh-CN" altLang="en-US"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cap="flat">
                      <a:noFill/>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强场（</a:t>
                      </a:r>
                      <a:r>
                        <a:rPr kumimoji="1" lang="en-US" altLang="zh-CN" sz="2000" b="1" i="0" u="none" strike="noStrike" cap="none" normalizeH="0" baseline="0">
                          <a:ln>
                            <a:noFill/>
                          </a:ln>
                          <a:solidFill>
                            <a:schemeClr val="tx1"/>
                          </a:solidFill>
                          <a:effectLst/>
                          <a:latin typeface="宋体" charset="-122"/>
                          <a:ea typeface="宋体" charset="-122"/>
                          <a:cs typeface="Times New Roman" pitchFamily="18" charset="0"/>
                        </a:rPr>
                        <a:t>Δ</a:t>
                      </a:r>
                      <a:r>
                        <a:rPr kumimoji="1" lang="en-US" altLang="zh-CN" sz="2000" b="1" i="0" u="none" strike="noStrike" cap="none" normalizeH="0" baseline="-30000">
                          <a:ln>
                            <a:noFill/>
                          </a:ln>
                          <a:solidFill>
                            <a:schemeClr val="tx1"/>
                          </a:solidFill>
                          <a:effectLst/>
                          <a:latin typeface="宋体" charset="-122"/>
                          <a:ea typeface="宋体" charset="-122"/>
                          <a:cs typeface="Times New Roman" pitchFamily="18" charset="0"/>
                        </a:rPr>
                        <a:t>o</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&gt;P</a:t>
                      </a: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a:t>
                      </a:r>
                      <a:endParaRPr kumimoji="1" lang="zh-CN" altLang="en-US"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cap="flat">
                      <a:noFill/>
                    </a:lnR>
                    <a:lnT cap="flat">
                      <a:noFill/>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96229">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t</a:t>
                      </a:r>
                      <a:r>
                        <a:rPr kumimoji="1" lang="en-US" altLang="zh-CN" sz="2000" b="1" i="0" u="none" strike="noStrike" cap="none" normalizeH="0" baseline="-30000">
                          <a:ln>
                            <a:noFill/>
                          </a:ln>
                          <a:solidFill>
                            <a:schemeClr val="tx1"/>
                          </a:solidFill>
                          <a:effectLst/>
                          <a:latin typeface="Times New Roman" pitchFamily="18" charset="0"/>
                          <a:ea typeface="宋体" charset="-122"/>
                          <a:cs typeface="Times New Roman" pitchFamily="18" charset="0"/>
                        </a:rPr>
                        <a:t>2g</a:t>
                      </a: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e</a:t>
                      </a:r>
                      <a:r>
                        <a:rPr kumimoji="1" lang="en-US" altLang="zh-CN" sz="2000" b="1" i="0" u="none" strike="noStrike" cap="none" normalizeH="0" baseline="-30000">
                          <a:ln>
                            <a:noFill/>
                          </a:ln>
                          <a:solidFill>
                            <a:schemeClr val="tx1"/>
                          </a:solidFill>
                          <a:effectLst/>
                          <a:latin typeface="Times New Roman" pitchFamily="18" charset="0"/>
                          <a:ea typeface="宋体" charset="-122"/>
                          <a:cs typeface="Times New Roman" pitchFamily="18" charset="0"/>
                        </a:rPr>
                        <a:t>g</a:t>
                      </a: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t</a:t>
                      </a:r>
                      <a:r>
                        <a:rPr kumimoji="1" lang="en-US" altLang="zh-CN" sz="2000" b="1" i="0" u="none" strike="noStrike" cap="none" normalizeH="0" baseline="-30000">
                          <a:ln>
                            <a:noFill/>
                          </a:ln>
                          <a:solidFill>
                            <a:schemeClr val="tx1"/>
                          </a:solidFill>
                          <a:effectLst/>
                          <a:latin typeface="Times New Roman" pitchFamily="18" charset="0"/>
                          <a:ea typeface="宋体" charset="-122"/>
                          <a:cs typeface="Times New Roman" pitchFamily="18" charset="0"/>
                        </a:rPr>
                        <a:t>2g</a:t>
                      </a: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a:ln>
                            <a:noFill/>
                          </a:ln>
                          <a:solidFill>
                            <a:schemeClr val="tx1"/>
                          </a:solidFill>
                          <a:effectLst/>
                          <a:latin typeface="Times New Roman" pitchFamily="18" charset="0"/>
                          <a:ea typeface="宋体" charset="-122"/>
                          <a:cs typeface="Times New Roman" pitchFamily="18" charset="0"/>
                        </a:rPr>
                        <a:t>  </a:t>
                      </a:r>
                      <a:r>
                        <a:rPr kumimoji="1" lang="en-US" altLang="zh-CN" sz="2000" b="1" i="0" u="none" strike="noStrike" cap="none" normalizeH="0" baseline="0">
                          <a:ln>
                            <a:noFill/>
                          </a:ln>
                          <a:solidFill>
                            <a:schemeClr val="tx1"/>
                          </a:solidFill>
                          <a:effectLst/>
                          <a:latin typeface="Times New Roman" pitchFamily="18" charset="0"/>
                          <a:ea typeface="宋体" charset="-122"/>
                          <a:cs typeface="Times New Roman" pitchFamily="18" charset="0"/>
                        </a:rPr>
                        <a:t>e</a:t>
                      </a:r>
                      <a:r>
                        <a:rPr kumimoji="1" lang="en-US" altLang="zh-CN" sz="2000" b="1" i="0" u="none" strike="noStrike" cap="none" normalizeH="0" baseline="-30000">
                          <a:ln>
                            <a:noFill/>
                          </a:ln>
                          <a:solidFill>
                            <a:schemeClr val="tx1"/>
                          </a:solidFill>
                          <a:effectLst/>
                          <a:latin typeface="Times New Roman" pitchFamily="18" charset="0"/>
                          <a:ea typeface="宋体" charset="-122"/>
                          <a:cs typeface="Times New Roman" pitchFamily="18" charset="0"/>
                        </a:rPr>
                        <a:t>g</a:t>
                      </a:r>
                      <a:endParaRPr kumimoji="1" lang="en-US" altLang="zh-CN" sz="20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20692">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1</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2</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3</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4</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5</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6</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7</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8</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9</a:t>
                      </a:r>
                      <a:endParaRPr kumimoji="1" lang="en-US" altLang="zh-CN"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1" i="0" u="none" strike="noStrike" cap="none" normalizeH="0" baseline="0">
                          <a:ln>
                            <a:noFill/>
                          </a:ln>
                          <a:solidFill>
                            <a:schemeClr val="tx1"/>
                          </a:solidFill>
                          <a:effectLst/>
                          <a:latin typeface="Times New Roman" pitchFamily="18" charset="0"/>
                          <a:ea typeface="宋体" charset="-122"/>
                          <a:cs typeface="Times New Roman" pitchFamily="18" charset="0"/>
                        </a:rPr>
                        <a:t>10</a:t>
                      </a:r>
                      <a:endParaRPr kumimoji="1" lang="en-US" altLang="zh-CN" sz="16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cap="flat">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a:ln>
                            <a:noFill/>
                          </a:ln>
                          <a:solidFill>
                            <a:schemeClr val="tx1"/>
                          </a:solidFill>
                          <a:effectLst/>
                          <a:latin typeface="宋体" charset="-122"/>
                          <a:ea typeface="宋体" charset="-122"/>
                          <a:cs typeface="Times New Roman" pitchFamily="18" charset="0"/>
                        </a:rPr>
                        <a:t>↑↓   ↑↓   ↑↓</a:t>
                      </a:r>
                      <a:endParaRPr kumimoji="1" lang="zh-CN" altLang="en-US" sz="1600" b="0" i="0" u="none" strike="noStrike" cap="none" normalizeH="0" baseline="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cap="flat">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a:spcBef>
                          <a:spcPct val="20000"/>
                        </a:spcBef>
                        <a:defRPr kumimoji="1" sz="2400" b="1">
                          <a:solidFill>
                            <a:srgbClr val="660066"/>
                          </a:solidFill>
                          <a:latin typeface="Times New Roman" pitchFamily="18" charset="0"/>
                          <a:ea typeface="宋体" charset="-122"/>
                        </a:defRPr>
                      </a:lvl2pPr>
                      <a:lvl3pPr>
                        <a:spcBef>
                          <a:spcPct val="20000"/>
                        </a:spcBef>
                        <a:defRPr kumimoji="1" sz="2000" b="1">
                          <a:solidFill>
                            <a:srgbClr val="990000"/>
                          </a:solidFill>
                          <a:latin typeface="Times New Roman" pitchFamily="18" charset="0"/>
                          <a:ea typeface="宋体" charset="-122"/>
                        </a:defRPr>
                      </a:lvl3pPr>
                      <a:lvl4pPr>
                        <a:spcBef>
                          <a:spcPct val="20000"/>
                        </a:spcBef>
                        <a:defRPr kumimoji="1">
                          <a:solidFill>
                            <a:schemeClr val="tx1"/>
                          </a:solidFill>
                          <a:latin typeface="Times New Roman" pitchFamily="18" charset="0"/>
                          <a:ea typeface="宋体" charset="-122"/>
                        </a:defRPr>
                      </a:lvl4pPr>
                      <a:lvl5pPr>
                        <a:spcBef>
                          <a:spcPct val="20000"/>
                        </a:spcBef>
                        <a:defRPr kumimoji="1">
                          <a:solidFill>
                            <a:schemeClr val="tx1"/>
                          </a:solidFill>
                          <a:latin typeface="Times New Roman" pitchFamily="18" charset="0"/>
                          <a:ea typeface="宋体" charset="-122"/>
                        </a:defRPr>
                      </a:lvl5pPr>
                      <a:lvl6pPr fontAlgn="base">
                        <a:spcBef>
                          <a:spcPct val="20000"/>
                        </a:spcBef>
                        <a:spcAft>
                          <a:spcPct val="0"/>
                        </a:spcAft>
                        <a:defRPr kumimoji="1">
                          <a:solidFill>
                            <a:schemeClr val="tx1"/>
                          </a:solidFill>
                          <a:latin typeface="Times New Roman" pitchFamily="18" charset="0"/>
                          <a:ea typeface="宋体" charset="-122"/>
                        </a:defRPr>
                      </a:lvl6pPr>
                      <a:lvl7pPr fontAlgn="base">
                        <a:spcBef>
                          <a:spcPct val="20000"/>
                        </a:spcBef>
                        <a:spcAft>
                          <a:spcPct val="0"/>
                        </a:spcAft>
                        <a:defRPr kumimoji="1">
                          <a:solidFill>
                            <a:schemeClr val="tx1"/>
                          </a:solidFill>
                          <a:latin typeface="Times New Roman" pitchFamily="18" charset="0"/>
                          <a:ea typeface="宋体" charset="-122"/>
                        </a:defRPr>
                      </a:lvl7pPr>
                      <a:lvl8pPr fontAlgn="base">
                        <a:spcBef>
                          <a:spcPct val="20000"/>
                        </a:spcBef>
                        <a:spcAft>
                          <a:spcPct val="0"/>
                        </a:spcAft>
                        <a:defRPr kumimoji="1">
                          <a:solidFill>
                            <a:schemeClr val="tx1"/>
                          </a:solidFill>
                          <a:latin typeface="Times New Roman" pitchFamily="18" charset="0"/>
                          <a:ea typeface="宋体" charset="-122"/>
                        </a:defRPr>
                      </a:lvl8pPr>
                      <a:lvl9pPr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rPr>
                        <a:t>↑</a:t>
                      </a:r>
                      <a:endParaRPr kumimoji="1" lang="zh-CN" altLang="en-US" sz="16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dirty="0">
                        <a:ln>
                          <a:noFill/>
                        </a:ln>
                        <a:solidFill>
                          <a:schemeClr val="tx1"/>
                        </a:solidFill>
                        <a:effectLst/>
                        <a:latin typeface="Times New Roman" pitchFamily="18" charset="0"/>
                        <a:ea typeface="宋体"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zh-CN" altLang="en-US" sz="1600" b="1" i="0" u="none" strike="noStrike" cap="none" normalizeH="0" baseline="0" dirty="0">
                          <a:ln>
                            <a:noFill/>
                          </a:ln>
                          <a:solidFill>
                            <a:schemeClr val="tx1"/>
                          </a:solidFill>
                          <a:effectLst/>
                          <a:latin typeface="宋体" charset="-122"/>
                          <a:ea typeface="宋体" charset="-122"/>
                          <a:cs typeface="Times New Roman" pitchFamily="18" charset="0"/>
                        </a:rPr>
                        <a:t>↑↓  ↑↓</a:t>
                      </a:r>
                      <a:endParaRPr kumimoji="1" lang="zh-CN" altLang="en-US" sz="1600" b="0" i="0" u="none" strike="noStrike" cap="none" normalizeH="0" baseline="0" dirty="0">
                        <a:ln>
                          <a:noFill/>
                        </a:ln>
                        <a:solidFill>
                          <a:schemeClr val="tx1"/>
                        </a:solidFill>
                        <a:effectLst/>
                        <a:latin typeface="Times New Roman" pitchFamily="18" charset="0"/>
                        <a:ea typeface="宋体" charset="-122"/>
                      </a:endParaRPr>
                    </a:p>
                  </a:txBody>
                  <a:tcPr marL="84406" marR="84406" marT="45715" marB="45715" horzOverflow="overflow">
                    <a:lnL w="19050" cap="flat" cmpd="sng" algn="ctr">
                      <a:solidFill>
                        <a:schemeClr val="tx1"/>
                      </a:solidFill>
                      <a:prstDash val="solid"/>
                      <a:round/>
                      <a:headEnd type="none" w="med" len="med"/>
                      <a:tailEnd type="none" w="med" len="med"/>
                    </a:lnL>
                    <a:lnR cap="flat">
                      <a:noFill/>
                    </a:lnR>
                    <a:lnT w="19050" cap="flat" cmpd="sng" algn="ctr">
                      <a:solidFill>
                        <a:schemeClr val="tx1"/>
                      </a:solidFill>
                      <a:prstDash val="solid"/>
                      <a:round/>
                      <a:headEnd type="none" w="med" len="med"/>
                      <a:tailEnd type="none" w="med" len="med"/>
                    </a:lnT>
                    <a:lnB cap="flat">
                      <a:noFill/>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3030" name="Rectangle 39"/>
          <p:cNvSpPr>
            <a:spLocks noChangeArrowheads="1"/>
          </p:cNvSpPr>
          <p:nvPr/>
        </p:nvSpPr>
        <p:spPr bwMode="auto">
          <a:xfrm>
            <a:off x="2483768" y="5919663"/>
            <a:ext cx="46842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rPr>
              <a:t>d</a:t>
            </a:r>
            <a:r>
              <a:rPr lang="en-US" altLang="zh-CN" sz="2400" baseline="30000" dirty="0">
                <a:solidFill>
                  <a:schemeClr val="tx1"/>
                </a:solidFill>
              </a:rPr>
              <a:t>4</a:t>
            </a:r>
            <a:r>
              <a:rPr lang="zh-CN" altLang="en-US" sz="2400" dirty="0">
                <a:solidFill>
                  <a:schemeClr val="tx1"/>
                </a:solidFill>
              </a:rPr>
              <a:t>、</a:t>
            </a:r>
            <a:r>
              <a:rPr lang="en-US" altLang="zh-CN" sz="2400" dirty="0">
                <a:solidFill>
                  <a:schemeClr val="tx1"/>
                </a:solidFill>
              </a:rPr>
              <a:t>d</a:t>
            </a:r>
            <a:r>
              <a:rPr lang="en-US" altLang="zh-CN" sz="2400" baseline="30000" dirty="0">
                <a:solidFill>
                  <a:schemeClr val="tx1"/>
                </a:solidFill>
              </a:rPr>
              <a:t>5</a:t>
            </a:r>
            <a:r>
              <a:rPr lang="zh-CN" altLang="en-US" sz="2400" dirty="0">
                <a:solidFill>
                  <a:schemeClr val="tx1"/>
                </a:solidFill>
              </a:rPr>
              <a:t>、</a:t>
            </a:r>
            <a:r>
              <a:rPr lang="en-US" altLang="zh-CN" sz="2400" dirty="0">
                <a:solidFill>
                  <a:schemeClr val="tx1"/>
                </a:solidFill>
              </a:rPr>
              <a:t>d</a:t>
            </a:r>
            <a:r>
              <a:rPr lang="en-US" altLang="zh-CN" sz="2400" baseline="30000" dirty="0">
                <a:solidFill>
                  <a:schemeClr val="tx1"/>
                </a:solidFill>
              </a:rPr>
              <a:t>6</a:t>
            </a:r>
            <a:r>
              <a:rPr lang="zh-CN" altLang="en-US" sz="2400" dirty="0">
                <a:solidFill>
                  <a:schemeClr val="tx1"/>
                </a:solidFill>
              </a:rPr>
              <a:t>、</a:t>
            </a:r>
            <a:r>
              <a:rPr lang="en-US" altLang="zh-CN" sz="2400" dirty="0">
                <a:solidFill>
                  <a:schemeClr val="tx1"/>
                </a:solidFill>
              </a:rPr>
              <a:t>d</a:t>
            </a:r>
            <a:r>
              <a:rPr lang="en-US" altLang="zh-CN" sz="2400" baseline="30000" dirty="0">
                <a:solidFill>
                  <a:schemeClr val="tx1"/>
                </a:solidFill>
              </a:rPr>
              <a:t>7</a:t>
            </a:r>
            <a:r>
              <a:rPr lang="zh-CN" altLang="en-US" sz="2400" dirty="0">
                <a:solidFill>
                  <a:schemeClr val="tx1"/>
                </a:solidFill>
              </a:rPr>
              <a:t>有高、低自旋之分</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4"/>
          <p:cNvSpPr>
            <a:spLocks noGrp="1" noChangeArrowheads="1"/>
          </p:cNvSpPr>
          <p:nvPr>
            <p:ph type="title"/>
          </p:nvPr>
        </p:nvSpPr>
        <p:spPr>
          <a:xfrm>
            <a:off x="1259632" y="116632"/>
            <a:ext cx="6724118" cy="722312"/>
          </a:xfrm>
        </p:spPr>
        <p:txBody>
          <a:bodyPr/>
          <a:lstStyle/>
          <a:p>
            <a:pPr eaLnBrk="1" hangingPunct="1"/>
            <a:r>
              <a:rPr lang="zh-CN" altLang="en-US" sz="3200" b="0" dirty="0">
                <a:solidFill>
                  <a:schemeClr val="tx1"/>
                </a:solidFill>
                <a:latin typeface="Arial" charset="0"/>
              </a:rPr>
              <a:t>自旋交叉现象  </a:t>
            </a:r>
            <a:r>
              <a:rPr lang="en-US" altLang="zh-CN" sz="3200" b="0" dirty="0">
                <a:solidFill>
                  <a:schemeClr val="tx1"/>
                </a:solidFill>
                <a:latin typeface="Arial" charset="0"/>
              </a:rPr>
              <a:t>Spin Crossover</a:t>
            </a:r>
          </a:p>
        </p:txBody>
      </p:sp>
      <p:pic>
        <p:nvPicPr>
          <p:cNvPr id="4403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047" y="1412876"/>
            <a:ext cx="4558812" cy="2259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6385" y="3933826"/>
            <a:ext cx="5650523" cy="190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9878" y="1557339"/>
            <a:ext cx="3590192" cy="1855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8" name="Rectangle 8"/>
          <p:cNvSpPr>
            <a:spLocks noChangeArrowheads="1"/>
          </p:cNvSpPr>
          <p:nvPr/>
        </p:nvSpPr>
        <p:spPr bwMode="auto">
          <a:xfrm>
            <a:off x="2710962" y="6019780"/>
            <a:ext cx="4426181"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000">
                <a:solidFill>
                  <a:schemeClr val="tx1"/>
                </a:solidFill>
                <a:latin typeface="Arial" charset="0"/>
                <a:ea typeface="黑体" pitchFamily="2" charset="-122"/>
              </a:rPr>
              <a:t>O. Kahn, </a:t>
            </a:r>
            <a:r>
              <a:rPr lang="en-US" altLang="zh-CN" sz="2000" i="1">
                <a:solidFill>
                  <a:schemeClr val="tx1"/>
                </a:solidFill>
                <a:latin typeface="Arial" charset="0"/>
                <a:ea typeface="黑体" pitchFamily="2" charset="-122"/>
              </a:rPr>
              <a:t>Science,</a:t>
            </a:r>
            <a:r>
              <a:rPr lang="en-US" altLang="zh-CN" sz="2000">
                <a:solidFill>
                  <a:schemeClr val="tx1"/>
                </a:solidFill>
                <a:latin typeface="Arial" charset="0"/>
                <a:ea typeface="黑体" pitchFamily="2" charset="-122"/>
              </a:rPr>
              <a:t> 1998, 279, 44-48 </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3912" y="965480"/>
            <a:ext cx="1541585"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0" name="Picture 8" descr="点看全图"/>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8144" y="1844824"/>
            <a:ext cx="2497986" cy="2574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Picture 4" descr="点看全图"/>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046" y="3284538"/>
            <a:ext cx="1963615" cy="338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2483768" y="4509120"/>
            <a:ext cx="6248400" cy="2225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10000"/>
              </a:lnSpc>
              <a:spcBef>
                <a:spcPct val="0"/>
              </a:spcBef>
              <a:buFontTx/>
              <a:buNone/>
            </a:pPr>
            <a:r>
              <a:rPr lang="en-US" altLang="zh-CN" sz="1800" b="0" dirty="0">
                <a:solidFill>
                  <a:schemeClr val="accent2"/>
                </a:solidFill>
                <a:ea typeface="黑体" pitchFamily="2" charset="-122"/>
              </a:rPr>
              <a:t>1845</a:t>
            </a:r>
            <a:r>
              <a:rPr lang="zh-CN" altLang="en-US" sz="1800" b="0" dirty="0">
                <a:solidFill>
                  <a:schemeClr val="accent2"/>
                </a:solidFill>
                <a:ea typeface="黑体" pitchFamily="2" charset="-122"/>
              </a:rPr>
              <a:t>年，意大利化学家佩纶</a:t>
            </a:r>
            <a:r>
              <a:rPr lang="en-US" altLang="zh-CN" sz="1800" b="0" dirty="0">
                <a:solidFill>
                  <a:schemeClr val="accent2"/>
                </a:solidFill>
                <a:ea typeface="黑体" pitchFamily="2" charset="-122"/>
              </a:rPr>
              <a:t>(Michel </a:t>
            </a:r>
            <a:r>
              <a:rPr lang="en-US" altLang="zh-CN" sz="1800" b="0" dirty="0" err="1">
                <a:solidFill>
                  <a:schemeClr val="accent2"/>
                </a:solidFill>
                <a:ea typeface="黑体" pitchFamily="2" charset="-122"/>
              </a:rPr>
              <a:t>Peyrone</a:t>
            </a:r>
            <a:r>
              <a:rPr lang="en-US" altLang="zh-CN" sz="1800" b="0" dirty="0">
                <a:solidFill>
                  <a:schemeClr val="accent2"/>
                </a:solidFill>
                <a:ea typeface="黑体" pitchFamily="2" charset="-122"/>
              </a:rPr>
              <a:t>)</a:t>
            </a:r>
            <a:r>
              <a:rPr lang="zh-CN" altLang="en-US" sz="1800" b="0" dirty="0">
                <a:solidFill>
                  <a:schemeClr val="accent2"/>
                </a:solidFill>
                <a:ea typeface="黑体" pitchFamily="2" charset="-122"/>
              </a:rPr>
              <a:t>合成，又叫佩纶盐。分子结构在</a:t>
            </a:r>
            <a:r>
              <a:rPr lang="en-US" altLang="zh-CN" sz="1800" b="0" dirty="0">
                <a:solidFill>
                  <a:schemeClr val="accent2"/>
                </a:solidFill>
                <a:ea typeface="黑体" pitchFamily="2" charset="-122"/>
              </a:rPr>
              <a:t>1893</a:t>
            </a:r>
            <a:r>
              <a:rPr lang="zh-CN" altLang="en-US" sz="1800" b="0" dirty="0">
                <a:solidFill>
                  <a:schemeClr val="accent2"/>
                </a:solidFill>
                <a:ea typeface="黑体" pitchFamily="2" charset="-122"/>
              </a:rPr>
              <a:t>年被维尔纳</a:t>
            </a:r>
            <a:r>
              <a:rPr lang="en-US" altLang="zh-CN" sz="1800" b="0" dirty="0">
                <a:solidFill>
                  <a:schemeClr val="accent2"/>
                </a:solidFill>
                <a:ea typeface="黑体" pitchFamily="2" charset="-122"/>
              </a:rPr>
              <a:t>(Alfred Werner)</a:t>
            </a:r>
            <a:r>
              <a:rPr lang="zh-CN" altLang="en-US" sz="1800" b="0" dirty="0">
                <a:solidFill>
                  <a:schemeClr val="accent2"/>
                </a:solidFill>
                <a:ea typeface="黑体" pitchFamily="2" charset="-122"/>
              </a:rPr>
              <a:t>解析，</a:t>
            </a:r>
            <a:r>
              <a:rPr lang="en-US" altLang="zh-CN" sz="1800" b="0" dirty="0">
                <a:solidFill>
                  <a:schemeClr val="accent2"/>
                </a:solidFill>
                <a:ea typeface="黑体" pitchFamily="2" charset="-122"/>
              </a:rPr>
              <a:t>1965</a:t>
            </a:r>
            <a:r>
              <a:rPr lang="zh-CN" altLang="en-US" sz="1800" b="0" dirty="0">
                <a:solidFill>
                  <a:schemeClr val="accent2"/>
                </a:solidFill>
                <a:ea typeface="黑体" pitchFamily="2" charset="-122"/>
              </a:rPr>
              <a:t>年，美国生物物理化学教授罗森伯格</a:t>
            </a:r>
            <a:r>
              <a:rPr lang="en-US" altLang="zh-CN" sz="1800" b="0" dirty="0">
                <a:solidFill>
                  <a:schemeClr val="accent2"/>
                </a:solidFill>
                <a:ea typeface="黑体" pitchFamily="2" charset="-122"/>
              </a:rPr>
              <a:t>(Barnett Rosenberg)</a:t>
            </a:r>
            <a:r>
              <a:rPr lang="zh-CN" altLang="en-US" sz="1800" b="0" dirty="0">
                <a:solidFill>
                  <a:schemeClr val="accent2"/>
                </a:solidFill>
                <a:ea typeface="黑体" pitchFamily="2" charset="-122"/>
              </a:rPr>
              <a:t> 报道了顺铂对老鼠癌细胞的较强抑制作用</a:t>
            </a:r>
            <a:r>
              <a:rPr lang="en-US" altLang="zh-CN" sz="1800" b="0" dirty="0">
                <a:solidFill>
                  <a:schemeClr val="accent2"/>
                </a:solidFill>
                <a:ea typeface="黑体" pitchFamily="2" charset="-122"/>
              </a:rPr>
              <a:t>(Nature, 1965, 205, 698)</a:t>
            </a:r>
            <a:r>
              <a:rPr lang="zh-CN" altLang="en-US" sz="1800" b="0" dirty="0">
                <a:solidFill>
                  <a:schemeClr val="accent2"/>
                </a:solidFill>
                <a:ea typeface="黑体" pitchFamily="2" charset="-122"/>
              </a:rPr>
              <a:t>。“抗癌药里的青霉素”。对卵巢癌、 前列腺癌、睾丸癌、肺癌、胃癌有较好的疗效。对鼻咽癌、食道癌、恶性淋巴瘤、乳腺癌、头颈部鳞癌、甲状腺癌及成骨肉瘤等均能显示疗效。</a:t>
            </a:r>
          </a:p>
        </p:txBody>
      </p:sp>
      <p:pic>
        <p:nvPicPr>
          <p:cNvPr id="7174" name="Picture 7" descr="点看全图"/>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5896" y="1556792"/>
            <a:ext cx="2105758" cy="280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3623619" y="188640"/>
            <a:ext cx="2244525" cy="584775"/>
          </a:xfrm>
          <a:prstGeom prst="rect">
            <a:avLst/>
          </a:prstGeom>
        </p:spPr>
        <p:txBody>
          <a:bodyPr wrap="none">
            <a:spAutoFit/>
          </a:bodyPr>
          <a:lstStyle/>
          <a:p>
            <a:r>
              <a:rPr kumimoji="0" lang="zh-CN" altLang="en-US" sz="3200" dirty="0">
                <a:solidFill>
                  <a:srgbClr val="C00000"/>
                </a:solidFill>
                <a:latin typeface="Arial" charset="0"/>
              </a:rPr>
              <a:t>配位化合物</a:t>
            </a:r>
            <a:endParaRPr lang="zh-CN" altLang="en-US" sz="3200" dirty="0">
              <a:solidFill>
                <a:srgbClr val="C00000"/>
              </a:solidFill>
            </a:endParaRPr>
          </a:p>
        </p:txBody>
      </p:sp>
      <p:pic>
        <p:nvPicPr>
          <p:cNvPr id="3" name="图片 2"/>
          <p:cNvPicPr>
            <a:picLocks noChangeAspect="1"/>
          </p:cNvPicPr>
          <p:nvPr/>
        </p:nvPicPr>
        <p:blipFill>
          <a:blip r:embed="rId6"/>
          <a:stretch>
            <a:fillRect/>
          </a:stretch>
        </p:blipFill>
        <p:spPr>
          <a:xfrm>
            <a:off x="632815" y="1089744"/>
            <a:ext cx="2195197" cy="1408240"/>
          </a:xfrm>
          <a:prstGeom prst="rect">
            <a:avLst/>
          </a:prstGeom>
        </p:spPr>
      </p:pic>
      <p:sp>
        <p:nvSpPr>
          <p:cNvPr id="4" name="文本框 3"/>
          <p:cNvSpPr txBox="1"/>
          <p:nvPr/>
        </p:nvSpPr>
        <p:spPr>
          <a:xfrm>
            <a:off x="1330303" y="2607295"/>
            <a:ext cx="800219" cy="461665"/>
          </a:xfrm>
          <a:prstGeom prst="rect">
            <a:avLst/>
          </a:prstGeom>
          <a:noFill/>
        </p:spPr>
        <p:txBody>
          <a:bodyPr wrap="none" rtlCol="0">
            <a:spAutoFit/>
          </a:bodyPr>
          <a:lstStyle/>
          <a:p>
            <a:r>
              <a:rPr kumimoji="1" lang="zh-CN" altLang="en-US"/>
              <a:t>顺铂</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9" name="Text Box 3"/>
          <p:cNvSpPr txBox="1">
            <a:spLocks noChangeArrowheads="1"/>
          </p:cNvSpPr>
          <p:nvPr/>
        </p:nvSpPr>
        <p:spPr bwMode="auto">
          <a:xfrm>
            <a:off x="1403648" y="188640"/>
            <a:ext cx="6408712"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defRPr/>
            </a:pPr>
            <a:r>
              <a:rPr kumimoji="0" lang="en-US" altLang="zh-CN" sz="3200" b="0" dirty="0">
                <a:solidFill>
                  <a:srgbClr val="C00000"/>
                </a:solidFill>
              </a:rPr>
              <a:t>2</a:t>
            </a:r>
            <a:r>
              <a:rPr kumimoji="0" lang="zh-CN" altLang="en-US" sz="3200" b="0" dirty="0">
                <a:solidFill>
                  <a:srgbClr val="C00000"/>
                </a:solidFill>
              </a:rPr>
              <a:t>  理解过渡金属配合物的颜色</a:t>
            </a:r>
          </a:p>
        </p:txBody>
      </p:sp>
      <p:pic>
        <p:nvPicPr>
          <p:cNvPr id="48131" name="Picture 5" descr="FG25_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982" y="1196976"/>
            <a:ext cx="7363557"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6" descr="23_16"/>
          <p:cNvPicPr>
            <a:picLocks noChangeAspect="1" noChangeArrowheads="1"/>
          </p:cNvPicPr>
          <p:nvPr/>
        </p:nvPicPr>
        <p:blipFill>
          <a:blip r:embed="rId3" cstate="print">
            <a:extLst>
              <a:ext uri="{28A0092B-C50C-407E-A947-70E740481C1C}">
                <a14:useLocalDpi xmlns:a14="http://schemas.microsoft.com/office/drawing/2010/main" val="0"/>
              </a:ext>
            </a:extLst>
          </a:blip>
          <a:srcRect t="2284"/>
          <a:stretch>
            <a:fillRect/>
          </a:stretch>
        </p:blipFill>
        <p:spPr bwMode="auto">
          <a:xfrm>
            <a:off x="3043605" y="4292600"/>
            <a:ext cx="2791557"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Text Box 2"/>
          <p:cNvSpPr txBox="1">
            <a:spLocks noChangeArrowheads="1"/>
          </p:cNvSpPr>
          <p:nvPr/>
        </p:nvSpPr>
        <p:spPr bwMode="auto">
          <a:xfrm>
            <a:off x="323528" y="1124744"/>
            <a:ext cx="8496944" cy="2973122"/>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rgbClr val="FF0000"/>
              </a:buClr>
              <a:buFont typeface="Wingdings" pitchFamily="2" charset="2"/>
              <a:buNone/>
              <a:defRPr/>
            </a:pPr>
            <a:r>
              <a:rPr kumimoji="0" lang="zh-CN" altLang="en-US" b="0" dirty="0">
                <a:latin typeface="黑体" pitchFamily="2" charset="-122"/>
              </a:rPr>
              <a:t>此类配合物大部分都有鲜明的颜色。原因是它们的</a:t>
            </a:r>
            <a:r>
              <a:rPr kumimoji="0" lang="en-US" altLang="zh-CN" b="0" i="1" dirty="0">
                <a:latin typeface="黑体" pitchFamily="2" charset="-122"/>
              </a:rPr>
              <a:t>d</a:t>
            </a:r>
            <a:r>
              <a:rPr kumimoji="0" lang="zh-CN" altLang="en-US" b="0" i="1" dirty="0">
                <a:latin typeface="黑体" pitchFamily="2" charset="-122"/>
              </a:rPr>
              <a:t> </a:t>
            </a:r>
            <a:r>
              <a:rPr kumimoji="0" lang="zh-CN" altLang="en-US" b="0" dirty="0">
                <a:latin typeface="黑体" pitchFamily="2" charset="-122"/>
              </a:rPr>
              <a:t>轨道分裂能</a:t>
            </a:r>
            <a:r>
              <a:rPr kumimoji="0" lang="en-US" altLang="zh-CN" b="0" dirty="0">
                <a:latin typeface="黑体" pitchFamily="2" charset="-122"/>
              </a:rPr>
              <a:t>(</a:t>
            </a:r>
            <a:r>
              <a:rPr kumimoji="0" lang="en-US" altLang="zh-CN" b="0" i="1" dirty="0">
                <a:latin typeface="黑体" pitchFamily="2" charset="-122"/>
                <a:sym typeface="Symbol" pitchFamily="18" charset="2"/>
              </a:rPr>
              <a:t></a:t>
            </a:r>
            <a:r>
              <a:rPr kumimoji="0" lang="en-US" altLang="zh-CN" b="0" dirty="0">
                <a:latin typeface="黑体" pitchFamily="2" charset="-122"/>
              </a:rPr>
              <a:t>)</a:t>
            </a:r>
            <a:r>
              <a:rPr kumimoji="0" lang="zh-CN" altLang="en-US" b="0" dirty="0">
                <a:latin typeface="黑体" pitchFamily="2" charset="-122"/>
              </a:rPr>
              <a:t>相当于可见光的能量。在白光照射下，</a:t>
            </a:r>
            <a:r>
              <a:rPr kumimoji="0" lang="en-US" altLang="zh-CN" b="0" i="1" dirty="0">
                <a:latin typeface="黑体" pitchFamily="2" charset="-122"/>
              </a:rPr>
              <a:t>d </a:t>
            </a:r>
            <a:r>
              <a:rPr kumimoji="0" lang="zh-CN" altLang="en-US" b="0" dirty="0">
                <a:latin typeface="黑体" pitchFamily="2" charset="-122"/>
              </a:rPr>
              <a:t>电子吸收其中部分可见光能而从能量较低的</a:t>
            </a:r>
            <a:r>
              <a:rPr kumimoji="0" lang="en-US" altLang="zh-CN" b="0" i="1" dirty="0">
                <a:latin typeface="黑体" pitchFamily="2" charset="-122"/>
              </a:rPr>
              <a:t>t</a:t>
            </a:r>
            <a:r>
              <a:rPr kumimoji="0" lang="en-US" altLang="zh-CN" b="0" baseline="-25000" dirty="0">
                <a:latin typeface="黑体" pitchFamily="2" charset="-122"/>
              </a:rPr>
              <a:t>2g</a:t>
            </a:r>
            <a:r>
              <a:rPr kumimoji="0" lang="zh-CN" altLang="en-US" b="0" dirty="0">
                <a:latin typeface="黑体" pitchFamily="2" charset="-122"/>
              </a:rPr>
              <a:t>轨道跃迁到能量较高的</a:t>
            </a:r>
            <a:r>
              <a:rPr kumimoji="0" lang="en-US" altLang="zh-CN" b="0" i="1" dirty="0" err="1">
                <a:latin typeface="黑体" pitchFamily="2" charset="-122"/>
              </a:rPr>
              <a:t>e</a:t>
            </a:r>
            <a:r>
              <a:rPr kumimoji="0" lang="en-US" altLang="zh-CN" b="0" baseline="-25000" dirty="0" err="1">
                <a:latin typeface="黑体" pitchFamily="2" charset="-122"/>
              </a:rPr>
              <a:t>g</a:t>
            </a:r>
            <a:r>
              <a:rPr kumimoji="0" lang="zh-CN" altLang="en-US" b="0" dirty="0">
                <a:latin typeface="黑体" pitchFamily="2" charset="-122"/>
              </a:rPr>
              <a:t>轨道</a:t>
            </a:r>
            <a:r>
              <a:rPr kumimoji="0" lang="en-US" altLang="zh-CN" b="0" dirty="0">
                <a:latin typeface="黑体" pitchFamily="2" charset="-122"/>
              </a:rPr>
              <a:t>(</a:t>
            </a:r>
            <a:r>
              <a:rPr kumimoji="0" lang="zh-CN" altLang="en-US" b="0" dirty="0">
                <a:latin typeface="黑体" pitchFamily="2" charset="-122"/>
              </a:rPr>
              <a:t>称为</a:t>
            </a:r>
            <a:r>
              <a:rPr kumimoji="0" lang="en-US" altLang="zh-CN" b="0" i="1" dirty="0">
                <a:latin typeface="黑体" pitchFamily="2" charset="-122"/>
              </a:rPr>
              <a:t>d-d </a:t>
            </a:r>
            <a:r>
              <a:rPr kumimoji="0" lang="zh-CN" altLang="en-US" b="0" dirty="0">
                <a:latin typeface="黑体" pitchFamily="2" charset="-122"/>
              </a:rPr>
              <a:t>跃迁</a:t>
            </a:r>
            <a:r>
              <a:rPr kumimoji="0" lang="en-US" altLang="zh-CN" b="0" dirty="0">
                <a:latin typeface="黑体" pitchFamily="2" charset="-122"/>
              </a:rPr>
              <a:t>)</a:t>
            </a:r>
            <a:r>
              <a:rPr kumimoji="0" lang="zh-CN" altLang="en-US" b="0" dirty="0">
                <a:latin typeface="黑体" pitchFamily="2" charset="-122"/>
              </a:rPr>
              <a:t>。分裂能越大，电子跃迁所需要的能量就越大，相应吸收的可见光波长就越短；如分裂能较小，则相应吸收的可见光波长就较长。</a:t>
            </a:r>
          </a:p>
        </p:txBody>
      </p:sp>
      <p:grpSp>
        <p:nvGrpSpPr>
          <p:cNvPr id="49155" name="Group 15"/>
          <p:cNvGrpSpPr>
            <a:grpSpLocks/>
          </p:cNvGrpSpPr>
          <p:nvPr/>
        </p:nvGrpSpPr>
        <p:grpSpPr bwMode="auto">
          <a:xfrm>
            <a:off x="866197" y="4221088"/>
            <a:ext cx="7378211" cy="2160588"/>
            <a:chOff x="542" y="1584"/>
            <a:chExt cx="5602" cy="1769"/>
          </a:xfrm>
        </p:grpSpPr>
        <p:grpSp>
          <p:nvGrpSpPr>
            <p:cNvPr id="49157" name="Group 16"/>
            <p:cNvGrpSpPr>
              <a:grpSpLocks/>
            </p:cNvGrpSpPr>
            <p:nvPr/>
          </p:nvGrpSpPr>
          <p:grpSpPr bwMode="auto">
            <a:xfrm>
              <a:off x="542" y="1584"/>
              <a:ext cx="5602" cy="1769"/>
              <a:chOff x="204" y="2568"/>
              <a:chExt cx="4400" cy="1270"/>
            </a:xfrm>
          </p:grpSpPr>
          <p:sp>
            <p:nvSpPr>
              <p:cNvPr id="49161" name="Rectangle 17"/>
              <p:cNvSpPr>
                <a:spLocks noChangeArrowheads="1"/>
              </p:cNvSpPr>
              <p:nvPr/>
            </p:nvSpPr>
            <p:spPr bwMode="auto">
              <a:xfrm>
                <a:off x="204" y="2568"/>
                <a:ext cx="4400" cy="127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pic>
            <p:nvPicPr>
              <p:cNvPr id="49162" name="Picture 18" descr="CHA56025"/>
              <p:cNvPicPr>
                <a:picLocks noChangeAspect="1" noChangeArrowheads="1"/>
              </p:cNvPicPr>
              <p:nvPr/>
            </p:nvPicPr>
            <p:blipFill>
              <a:blip r:embed="rId2">
                <a:extLst>
                  <a:ext uri="{28A0092B-C50C-407E-A947-70E740481C1C}">
                    <a14:useLocalDpi xmlns:a14="http://schemas.microsoft.com/office/drawing/2010/main" val="0"/>
                  </a:ext>
                </a:extLst>
              </a:blip>
              <a:srcRect b="68149"/>
              <a:stretch>
                <a:fillRect/>
              </a:stretch>
            </p:blipFill>
            <p:spPr bwMode="auto">
              <a:xfrm>
                <a:off x="295" y="2659"/>
                <a:ext cx="4128" cy="11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963027" name="Text Box 19"/>
            <p:cNvSpPr txBox="1">
              <a:spLocks noChangeArrowheads="1"/>
            </p:cNvSpPr>
            <p:nvPr/>
          </p:nvSpPr>
          <p:spPr bwMode="auto">
            <a:xfrm>
              <a:off x="778" y="2538"/>
              <a:ext cx="1005" cy="529"/>
            </a:xfrm>
            <a:prstGeom prst="rect">
              <a:avLst/>
            </a:prstGeom>
            <a:noFill/>
            <a:ln w="57150" cmpd="thinThick">
              <a:solidFill>
                <a:schemeClr val="bg1"/>
              </a:solidFill>
              <a:miter lim="800000"/>
              <a:headEnd/>
              <a:tailEnd/>
            </a:ln>
            <a:extLst>
              <a:ext uri="{909E8E84-426E-40DD-AFC4-6F175D3DCCD1}">
                <a14:hiddenFill xmlns:a14="http://schemas.microsoft.com/office/drawing/2010/main">
                  <a:solidFill>
                    <a:schemeClr val="tx1"/>
                  </a:solidFill>
                </a14:hiddenFill>
              </a:ext>
            </a:extLst>
          </p:spPr>
          <p:txBody>
            <a:bodyPr wrap="none" lIns="182880" tIns="137160" rIns="182880" bIns="137160">
              <a:spAutoFit/>
            </a:bodyPr>
            <a:lstStyle/>
            <a:p>
              <a:pPr>
                <a:defRPr/>
              </a:pPr>
              <a:r>
                <a:rPr kumimoji="0" lang="en-US" altLang="zh-CN" i="1" dirty="0">
                  <a:solidFill>
                    <a:srgbClr val="FF0000"/>
                  </a:solidFill>
                  <a:effectLst>
                    <a:outerShdw blurRad="38100" dist="38100" dir="2700000" algn="tl">
                      <a:srgbClr val="C0C0C0"/>
                    </a:outerShdw>
                  </a:effectLst>
                </a:rPr>
                <a:t>h</a:t>
              </a:r>
              <a:r>
                <a:rPr kumimoji="0" lang="en-US" altLang="zh-CN" dirty="0">
                  <a:solidFill>
                    <a:srgbClr val="FF0000"/>
                  </a:solidFill>
                  <a:effectLst>
                    <a:outerShdw blurRad="38100" dist="38100" dir="2700000" algn="tl">
                      <a:srgbClr val="C0C0C0"/>
                    </a:outerShdw>
                  </a:effectLst>
                  <a:sym typeface="Symbol" pitchFamily="18" charset="2"/>
                </a:rPr>
                <a:t> </a:t>
              </a:r>
              <a:r>
                <a:rPr kumimoji="0" lang="en-US" altLang="zh-CN" dirty="0">
                  <a:solidFill>
                    <a:srgbClr val="FF0000"/>
                  </a:solidFill>
                  <a:effectLst>
                    <a:outerShdw blurRad="38100" dist="38100" dir="2700000" algn="tl">
                      <a:srgbClr val="C0C0C0"/>
                    </a:outerShdw>
                  </a:effectLst>
                </a:rPr>
                <a:t>≥ D </a:t>
              </a:r>
            </a:p>
          </p:txBody>
        </p:sp>
        <p:sp>
          <p:nvSpPr>
            <p:cNvPr id="1963028" name="Text Box 20"/>
            <p:cNvSpPr txBox="1">
              <a:spLocks noChangeArrowheads="1"/>
            </p:cNvSpPr>
            <p:nvPr/>
          </p:nvSpPr>
          <p:spPr bwMode="auto">
            <a:xfrm>
              <a:off x="3861" y="2623"/>
              <a:ext cx="361" cy="37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kumimoji="0" lang="en-US" altLang="zh-CN" i="1">
                  <a:solidFill>
                    <a:srgbClr val="FF0000"/>
                  </a:solidFill>
                  <a:effectLst>
                    <a:outerShdw blurRad="38100" dist="38100" dir="2700000" algn="tl">
                      <a:srgbClr val="C0C0C0"/>
                    </a:outerShdw>
                  </a:effectLst>
                </a:rPr>
                <a:t>t</a:t>
              </a:r>
              <a:r>
                <a:rPr kumimoji="0" lang="en-US" altLang="zh-CN" baseline="-25000">
                  <a:solidFill>
                    <a:srgbClr val="FF0000"/>
                  </a:solidFill>
                  <a:effectLst>
                    <a:outerShdw blurRad="38100" dist="38100" dir="2700000" algn="tl">
                      <a:srgbClr val="C0C0C0"/>
                    </a:outerShdw>
                  </a:effectLst>
                </a:rPr>
                <a:t>2g</a:t>
              </a:r>
            </a:p>
          </p:txBody>
        </p:sp>
        <p:sp>
          <p:nvSpPr>
            <p:cNvPr id="1963029" name="Text Box 21"/>
            <p:cNvSpPr txBox="1">
              <a:spLocks noChangeArrowheads="1"/>
            </p:cNvSpPr>
            <p:nvPr/>
          </p:nvSpPr>
          <p:spPr bwMode="auto">
            <a:xfrm>
              <a:off x="3863" y="1680"/>
              <a:ext cx="322" cy="37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kumimoji="0" lang="en-US" altLang="zh-CN" i="1">
                  <a:solidFill>
                    <a:srgbClr val="FF0000"/>
                  </a:solidFill>
                  <a:effectLst>
                    <a:outerShdw blurRad="38100" dist="38100" dir="2700000" algn="tl">
                      <a:srgbClr val="C0C0C0"/>
                    </a:outerShdw>
                  </a:effectLst>
                </a:rPr>
                <a:t>e</a:t>
              </a:r>
              <a:r>
                <a:rPr kumimoji="0" lang="en-US" altLang="zh-CN" baseline="-25000">
                  <a:solidFill>
                    <a:srgbClr val="FF0000"/>
                  </a:solidFill>
                  <a:effectLst>
                    <a:outerShdw blurRad="38100" dist="38100" dir="2700000" algn="tl">
                      <a:srgbClr val="C0C0C0"/>
                    </a:outerShdw>
                  </a:effectLst>
                </a:rPr>
                <a:t>g</a:t>
              </a:r>
            </a:p>
          </p:txBody>
        </p:sp>
      </p:grpSp>
      <p:sp>
        <p:nvSpPr>
          <p:cNvPr id="208907" name="Rectangle 11"/>
          <p:cNvSpPr>
            <a:spLocks noChangeArrowheads="1"/>
          </p:cNvSpPr>
          <p:nvPr/>
        </p:nvSpPr>
        <p:spPr bwMode="auto">
          <a:xfrm>
            <a:off x="1835696" y="188640"/>
            <a:ext cx="5544616"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zh-CN" altLang="en-US" sz="3200" b="0" dirty="0">
                <a:solidFill>
                  <a:srgbClr val="C00000"/>
                </a:solidFill>
              </a:rPr>
              <a:t>过渡金属配合物的颜色来源</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763688" y="1095127"/>
            <a:ext cx="575349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kumimoji="0" lang="zh-CN" altLang="en-US" sz="2400" dirty="0">
                <a:solidFill>
                  <a:schemeClr val="accent2"/>
                </a:solidFill>
                <a:ea typeface="黑体" pitchFamily="2" charset="-122"/>
              </a:rPr>
              <a:t>物质吸收的可见光波长与物质颜色的关系</a:t>
            </a:r>
          </a:p>
        </p:txBody>
      </p:sp>
      <p:graphicFrame>
        <p:nvGraphicFramePr>
          <p:cNvPr id="208010" name="Group 138"/>
          <p:cNvGraphicFramePr>
            <a:graphicFrameLocks noGrp="1"/>
          </p:cNvGraphicFramePr>
          <p:nvPr/>
        </p:nvGraphicFramePr>
        <p:xfrm>
          <a:off x="849923" y="1731219"/>
          <a:ext cx="7387004" cy="4722117"/>
        </p:xfrm>
        <a:graphic>
          <a:graphicData uri="http://schemas.openxmlformats.org/drawingml/2006/table">
            <a:tbl>
              <a:tblPr/>
              <a:tblGrid>
                <a:gridCol w="1828800">
                  <a:extLst>
                    <a:ext uri="{9D8B030D-6E8A-4147-A177-3AD203B41FA5}">
                      <a16:colId xmlns:a16="http://schemas.microsoft.com/office/drawing/2014/main" val="20000"/>
                    </a:ext>
                  </a:extLst>
                </a:gridCol>
                <a:gridCol w="1758462">
                  <a:extLst>
                    <a:ext uri="{9D8B030D-6E8A-4147-A177-3AD203B41FA5}">
                      <a16:colId xmlns:a16="http://schemas.microsoft.com/office/drawing/2014/main" val="20001"/>
                    </a:ext>
                  </a:extLst>
                </a:gridCol>
                <a:gridCol w="1695450">
                  <a:extLst>
                    <a:ext uri="{9D8B030D-6E8A-4147-A177-3AD203B41FA5}">
                      <a16:colId xmlns:a16="http://schemas.microsoft.com/office/drawing/2014/main" val="20002"/>
                    </a:ext>
                  </a:extLst>
                </a:gridCol>
                <a:gridCol w="2104292">
                  <a:extLst>
                    <a:ext uri="{9D8B030D-6E8A-4147-A177-3AD203B41FA5}">
                      <a16:colId xmlns:a16="http://schemas.microsoft.com/office/drawing/2014/main" val="20003"/>
                    </a:ext>
                  </a:extLst>
                </a:gridCol>
              </a:tblGrid>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吸收波长</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/nm</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波长</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/cm</a:t>
                      </a:r>
                      <a:r>
                        <a:rPr kumimoji="1" lang="en-US" altLang="zh-CN" sz="1800" b="1" i="0" u="none" strike="noStrike" cap="none" normalizeH="0" baseline="30000">
                          <a:ln>
                            <a:noFill/>
                          </a:ln>
                          <a:solidFill>
                            <a:srgbClr val="006600"/>
                          </a:solidFill>
                          <a:effectLst/>
                          <a:latin typeface="Times New Roman" pitchFamily="18" charset="0"/>
                          <a:ea typeface="黑体" pitchFamily="2" charset="-122"/>
                          <a:sym typeface="SymbolPS" pitchFamily="18" charset="2"/>
                        </a:rPr>
                        <a:t></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被吸收光的颜色</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观察到物质的颜色</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400</a:t>
                      </a:r>
                      <a:r>
                        <a:rPr kumimoji="1" lang="en-GB" altLang="zh-CN" sz="1800" b="1" i="0" u="none" strike="noStrike" cap="none" normalizeH="0" baseline="0">
                          <a:ln>
                            <a:noFill/>
                          </a:ln>
                          <a:solidFill>
                            <a:srgbClr val="006600"/>
                          </a:solidFill>
                          <a:effectLst/>
                          <a:latin typeface="Times New Roman" pitchFamily="18" charset="0"/>
                          <a:ea typeface="黑体" pitchFamily="2" charset="-122"/>
                        </a:rPr>
                        <a:t>-435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25,000-23,000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紫</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绿黄</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435-480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23,000-20,800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7148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480-490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20,800-20,400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绿蓝</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橙</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490-500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20,400-20,000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500-560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20,000-17,000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红紫</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560-580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17,900-17,200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紫</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580-595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17,200-16,800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561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595-605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16,800-16,500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橙</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绿蓝</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605-750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16,500-13,333</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蓝绿</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Rectangle 11">
            <a:extLst>
              <a:ext uri="{FF2B5EF4-FFF2-40B4-BE49-F238E27FC236}">
                <a16:creationId xmlns:a16="http://schemas.microsoft.com/office/drawing/2014/main" id="{EED0FFE9-82D3-6CF0-D3D9-19318BEBC4FB}"/>
              </a:ext>
            </a:extLst>
          </p:cNvPr>
          <p:cNvSpPr>
            <a:spLocks noChangeArrowheads="1"/>
          </p:cNvSpPr>
          <p:nvPr/>
        </p:nvSpPr>
        <p:spPr bwMode="auto">
          <a:xfrm>
            <a:off x="1835696" y="188640"/>
            <a:ext cx="5544616"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zh-CN" altLang="en-US" sz="3200" b="0" dirty="0">
                <a:solidFill>
                  <a:srgbClr val="C00000"/>
                </a:solidFill>
              </a:rPr>
              <a:t>过渡金属配合物的颜色来源</a:t>
            </a:r>
          </a:p>
        </p:txBody>
      </p:sp>
    </p:spTree>
    <p:extLst>
      <p:ext uri="{BB962C8B-B14F-4D97-AF65-F5344CB8AC3E}">
        <p14:creationId xmlns:p14="http://schemas.microsoft.com/office/powerpoint/2010/main" val="41213521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6"/>
          <p:cNvSpPr txBox="1">
            <a:spLocks noChangeArrowheads="1"/>
          </p:cNvSpPr>
          <p:nvPr/>
        </p:nvSpPr>
        <p:spPr bwMode="auto">
          <a:xfrm>
            <a:off x="518864" y="1196752"/>
            <a:ext cx="8229600" cy="2338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en-US" altLang="en-US" sz="2800" dirty="0">
                <a:solidFill>
                  <a:srgbClr val="0000FF"/>
                </a:solidFill>
                <a:latin typeface="Arial" charset="0"/>
                <a:ea typeface="黑体" pitchFamily="2" charset="-122"/>
                <a:sym typeface="Monotype Sorts" pitchFamily="2" charset="2"/>
              </a:rPr>
              <a:t>d - d </a:t>
            </a:r>
            <a:r>
              <a:rPr lang="zh-CN" altLang="en-US" sz="2800" dirty="0">
                <a:solidFill>
                  <a:srgbClr val="0000FF"/>
                </a:solidFill>
                <a:latin typeface="Arial" charset="0"/>
                <a:ea typeface="黑体" pitchFamily="2" charset="-122"/>
                <a:sym typeface="Monotype Sorts" pitchFamily="2" charset="2"/>
              </a:rPr>
              <a:t>跃迁使配合物产生颜色</a:t>
            </a:r>
          </a:p>
          <a:p>
            <a:pPr eaLnBrk="1" hangingPunct="1">
              <a:lnSpc>
                <a:spcPct val="120000"/>
              </a:lnSpc>
              <a:spcBef>
                <a:spcPct val="0"/>
              </a:spcBef>
              <a:buFontTx/>
              <a:buNone/>
            </a:pPr>
            <a:r>
              <a:rPr lang="en-US" altLang="en-US" sz="2400" b="0" dirty="0">
                <a:solidFill>
                  <a:schemeClr val="tx1"/>
                </a:solidFill>
                <a:latin typeface="Arial" charset="0"/>
                <a:ea typeface="黑体" pitchFamily="2" charset="-122"/>
                <a:sym typeface="Monotype Sorts" pitchFamily="2" charset="2"/>
              </a:rPr>
              <a:t>IA, IIA,  IIIA</a:t>
            </a:r>
          </a:p>
          <a:p>
            <a:pPr eaLnBrk="1" hangingPunct="1">
              <a:lnSpc>
                <a:spcPct val="120000"/>
              </a:lnSpc>
              <a:spcBef>
                <a:spcPct val="0"/>
              </a:spcBef>
              <a:buFontTx/>
              <a:buNone/>
            </a:pPr>
            <a:r>
              <a:rPr lang="en-US" altLang="zh-CN" sz="2400" b="0" i="1" dirty="0">
                <a:solidFill>
                  <a:schemeClr val="tx1"/>
                </a:solidFill>
                <a:latin typeface="Arial" charset="0"/>
                <a:ea typeface="黑体" pitchFamily="2" charset="-122"/>
                <a:sym typeface="Monotype Sorts" pitchFamily="2" charset="2"/>
              </a:rPr>
              <a:t>d </a:t>
            </a:r>
            <a:r>
              <a:rPr lang="en-US" altLang="en-US" sz="2400" b="0" baseline="30000" dirty="0">
                <a:solidFill>
                  <a:schemeClr val="tx1"/>
                </a:solidFill>
                <a:latin typeface="Arial" charset="0"/>
                <a:ea typeface="黑体" pitchFamily="2" charset="-122"/>
                <a:sym typeface="Monotype Sorts" pitchFamily="2" charset="2"/>
              </a:rPr>
              <a:t>0</a:t>
            </a:r>
            <a:r>
              <a:rPr lang="zh-CN" altLang="en-US" sz="2400" b="0" dirty="0">
                <a:solidFill>
                  <a:schemeClr val="tx1"/>
                </a:solidFill>
                <a:latin typeface="Arial" charset="0"/>
                <a:ea typeface="黑体" pitchFamily="2" charset="-122"/>
                <a:sym typeface="Monotype Sorts" pitchFamily="2" charset="2"/>
              </a:rPr>
              <a:t>结构， </a:t>
            </a:r>
            <a:r>
              <a:rPr lang="en-US" altLang="zh-CN" sz="2400" b="0" dirty="0">
                <a:solidFill>
                  <a:schemeClr val="tx1"/>
                </a:solidFill>
                <a:latin typeface="Arial" charset="0"/>
                <a:ea typeface="黑体" pitchFamily="2" charset="-122"/>
                <a:sym typeface="Monotype Sorts" pitchFamily="2" charset="2"/>
              </a:rPr>
              <a:t>IIIA(Ga</a:t>
            </a:r>
            <a:r>
              <a:rPr lang="en-US" altLang="zh-CN" sz="2400" b="0" baseline="30000" dirty="0">
                <a:solidFill>
                  <a:schemeClr val="tx1"/>
                </a:solidFill>
                <a:latin typeface="Arial" charset="0"/>
                <a:ea typeface="黑体" pitchFamily="2" charset="-122"/>
                <a:sym typeface="Monotype Sorts" pitchFamily="2" charset="2"/>
              </a:rPr>
              <a:t>3+</a:t>
            </a:r>
            <a:r>
              <a:rPr lang="en-US" altLang="zh-CN" sz="2400" b="0" dirty="0">
                <a:solidFill>
                  <a:schemeClr val="tx1"/>
                </a:solidFill>
                <a:latin typeface="Arial" charset="0"/>
                <a:ea typeface="黑体" pitchFamily="2" charset="-122"/>
                <a:sym typeface="Monotype Sorts" pitchFamily="2" charset="2"/>
              </a:rPr>
              <a:t>)</a:t>
            </a:r>
            <a:r>
              <a:rPr lang="zh-CN" altLang="en-US" sz="2400" b="0" dirty="0">
                <a:solidFill>
                  <a:schemeClr val="tx1"/>
                </a:solidFill>
                <a:latin typeface="Arial" charset="0"/>
                <a:ea typeface="黑体" pitchFamily="2" charset="-122"/>
                <a:sym typeface="Monotype Sorts" pitchFamily="2" charset="2"/>
              </a:rPr>
              <a:t>无色离子,  </a:t>
            </a:r>
          </a:p>
          <a:p>
            <a:pPr eaLnBrk="1" hangingPunct="1">
              <a:lnSpc>
                <a:spcPct val="120000"/>
              </a:lnSpc>
              <a:spcBef>
                <a:spcPct val="0"/>
              </a:spcBef>
              <a:buFontTx/>
              <a:buNone/>
            </a:pPr>
            <a:r>
              <a:rPr lang="en-US" altLang="zh-CN" sz="2400" b="0" i="1" dirty="0">
                <a:solidFill>
                  <a:schemeClr val="tx1"/>
                </a:solidFill>
                <a:latin typeface="Arial" charset="0"/>
                <a:ea typeface="黑体" pitchFamily="2" charset="-122"/>
                <a:sym typeface="Monotype Sorts" pitchFamily="2" charset="2"/>
              </a:rPr>
              <a:t>d </a:t>
            </a:r>
            <a:r>
              <a:rPr lang="en-US" altLang="zh-CN" sz="2400" b="0" baseline="30000" dirty="0">
                <a:solidFill>
                  <a:schemeClr val="tx1"/>
                </a:solidFill>
                <a:latin typeface="Arial" charset="0"/>
                <a:ea typeface="黑体" pitchFamily="2" charset="-122"/>
                <a:sym typeface="Monotype Sorts" pitchFamily="2" charset="2"/>
              </a:rPr>
              <a:t>10</a:t>
            </a:r>
            <a:r>
              <a:rPr lang="zh-CN" altLang="zh-CN" sz="2400" b="0" dirty="0">
                <a:solidFill>
                  <a:schemeClr val="tx1"/>
                </a:solidFill>
                <a:latin typeface="Arial" charset="0"/>
                <a:ea typeface="黑体" pitchFamily="2" charset="-122"/>
                <a:sym typeface="Monotype Sorts" pitchFamily="2" charset="2"/>
              </a:rPr>
              <a:t>结构</a:t>
            </a:r>
            <a:r>
              <a:rPr lang="zh-CN" altLang="en-US" sz="2400" b="0" dirty="0">
                <a:solidFill>
                  <a:schemeClr val="tx1"/>
                </a:solidFill>
                <a:latin typeface="Arial" charset="0"/>
                <a:ea typeface="黑体" pitchFamily="2" charset="-122"/>
                <a:sym typeface="Monotype Sorts" pitchFamily="2" charset="2"/>
              </a:rPr>
              <a:t>   </a:t>
            </a:r>
            <a:r>
              <a:rPr lang="en-US" altLang="en-US" sz="2400" b="0" dirty="0">
                <a:solidFill>
                  <a:schemeClr val="tx1"/>
                </a:solidFill>
                <a:latin typeface="Arial" charset="0"/>
                <a:ea typeface="黑体" pitchFamily="2" charset="-122"/>
                <a:sym typeface="Monotype Sorts" pitchFamily="2" charset="2"/>
              </a:rPr>
              <a:t>IB, IIB( Cu</a:t>
            </a:r>
            <a:r>
              <a:rPr lang="en-US" altLang="en-US" sz="2400" b="0" baseline="30000" dirty="0">
                <a:solidFill>
                  <a:schemeClr val="tx1"/>
                </a:solidFill>
                <a:latin typeface="Arial" charset="0"/>
                <a:ea typeface="黑体" pitchFamily="2" charset="-122"/>
                <a:sym typeface="Monotype Sorts" pitchFamily="2" charset="2"/>
              </a:rPr>
              <a:t>+</a:t>
            </a:r>
            <a:r>
              <a:rPr lang="en-US" altLang="en-US" sz="2400" b="0" dirty="0">
                <a:solidFill>
                  <a:schemeClr val="tx1"/>
                </a:solidFill>
                <a:latin typeface="Arial" charset="0"/>
                <a:ea typeface="黑体" pitchFamily="2" charset="-122"/>
                <a:sym typeface="Monotype Sorts" pitchFamily="2" charset="2"/>
              </a:rPr>
              <a:t>, Ag</a:t>
            </a:r>
            <a:r>
              <a:rPr lang="en-US" altLang="en-US" sz="2400" b="0" baseline="30000" dirty="0">
                <a:solidFill>
                  <a:schemeClr val="tx1"/>
                </a:solidFill>
                <a:latin typeface="Arial" charset="0"/>
                <a:ea typeface="黑体" pitchFamily="2" charset="-122"/>
                <a:sym typeface="Monotype Sorts" pitchFamily="2" charset="2"/>
              </a:rPr>
              <a:t>+</a:t>
            </a:r>
            <a:r>
              <a:rPr lang="en-US" altLang="en-US" sz="2400" b="0" dirty="0">
                <a:solidFill>
                  <a:schemeClr val="tx1"/>
                </a:solidFill>
                <a:latin typeface="Arial" charset="0"/>
                <a:ea typeface="黑体" pitchFamily="2" charset="-122"/>
                <a:sym typeface="Monotype Sorts" pitchFamily="2" charset="2"/>
              </a:rPr>
              <a:t>,   Zn</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Cd</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Hg</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 </a:t>
            </a:r>
            <a:endParaRPr lang="zh-CN" altLang="zh-CN" sz="2400" b="0" dirty="0">
              <a:solidFill>
                <a:schemeClr val="tx1"/>
              </a:solidFill>
              <a:latin typeface="Arial" charset="0"/>
              <a:ea typeface="黑体" pitchFamily="2" charset="-122"/>
              <a:sym typeface="Monotype Sorts" pitchFamily="2" charset="2"/>
            </a:endParaRPr>
          </a:p>
          <a:p>
            <a:pPr eaLnBrk="1" hangingPunct="1">
              <a:lnSpc>
                <a:spcPct val="120000"/>
              </a:lnSpc>
              <a:spcBef>
                <a:spcPct val="0"/>
              </a:spcBef>
              <a:buFontTx/>
              <a:buNone/>
            </a:pPr>
            <a:r>
              <a:rPr lang="zh-CN" altLang="en-US" sz="2400" b="0" dirty="0">
                <a:solidFill>
                  <a:schemeClr val="tx1"/>
                </a:solidFill>
                <a:latin typeface="Arial" charset="0"/>
                <a:ea typeface="黑体" pitchFamily="2" charset="-122"/>
                <a:sym typeface="Monotype Sorts" pitchFamily="2" charset="2"/>
              </a:rPr>
              <a:t>不产生 </a:t>
            </a:r>
            <a:r>
              <a:rPr lang="en-US" altLang="en-US" sz="2400" b="0" i="1" dirty="0">
                <a:solidFill>
                  <a:schemeClr val="tx1"/>
                </a:solidFill>
                <a:latin typeface="Arial" charset="0"/>
                <a:ea typeface="黑体" pitchFamily="2" charset="-122"/>
                <a:sym typeface="Monotype Sorts" pitchFamily="2" charset="2"/>
              </a:rPr>
              <a:t>d</a:t>
            </a:r>
            <a:r>
              <a:rPr lang="en-US" altLang="en-US" sz="2400" b="0" dirty="0">
                <a:solidFill>
                  <a:schemeClr val="tx1"/>
                </a:solidFill>
                <a:latin typeface="Arial" charset="0"/>
                <a:ea typeface="黑体" pitchFamily="2" charset="-122"/>
                <a:sym typeface="Monotype Sorts" pitchFamily="2" charset="2"/>
              </a:rPr>
              <a:t>-</a:t>
            </a:r>
            <a:r>
              <a:rPr lang="en-US" altLang="en-US" sz="2400" b="0" i="1" dirty="0">
                <a:solidFill>
                  <a:schemeClr val="tx1"/>
                </a:solidFill>
                <a:latin typeface="Arial" charset="0"/>
                <a:ea typeface="黑体" pitchFamily="2" charset="-122"/>
                <a:sym typeface="Monotype Sorts" pitchFamily="2" charset="2"/>
              </a:rPr>
              <a:t>d </a:t>
            </a:r>
            <a:r>
              <a:rPr lang="zh-CN" altLang="en-US" sz="2400" b="0" dirty="0">
                <a:solidFill>
                  <a:schemeClr val="tx1"/>
                </a:solidFill>
                <a:latin typeface="Arial" charset="0"/>
                <a:ea typeface="黑体" pitchFamily="2" charset="-122"/>
                <a:sym typeface="Monotype Sorts" pitchFamily="2" charset="2"/>
              </a:rPr>
              <a:t>跃迁, 无色</a:t>
            </a:r>
          </a:p>
        </p:txBody>
      </p:sp>
      <p:sp>
        <p:nvSpPr>
          <p:cNvPr id="50179" name="Text Box 7"/>
          <p:cNvSpPr txBox="1">
            <a:spLocks noChangeArrowheads="1"/>
          </p:cNvSpPr>
          <p:nvPr/>
        </p:nvSpPr>
        <p:spPr bwMode="auto">
          <a:xfrm>
            <a:off x="539552" y="3789040"/>
            <a:ext cx="7892562" cy="2012859"/>
          </a:xfrm>
          <a:prstGeom prst="rect">
            <a:avLst/>
          </a:prstGeom>
          <a:solidFill>
            <a:srgbClr val="00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FontTx/>
              <a:buNone/>
            </a:pPr>
            <a:r>
              <a:rPr lang="en-US" altLang="zh-CN" sz="2400" b="0" i="1" dirty="0">
                <a:solidFill>
                  <a:schemeClr val="tx1"/>
                </a:solidFill>
                <a:latin typeface="Arial" charset="0"/>
                <a:ea typeface="黑体" pitchFamily="2" charset="-122"/>
                <a:sym typeface="Monotype Sorts" pitchFamily="2" charset="2"/>
              </a:rPr>
              <a:t>d</a:t>
            </a:r>
            <a:r>
              <a:rPr lang="en-US" altLang="zh-CN" sz="2400" b="0" baseline="30000" dirty="0">
                <a:solidFill>
                  <a:schemeClr val="tx1"/>
                </a:solidFill>
                <a:latin typeface="Arial" charset="0"/>
                <a:ea typeface="黑体" pitchFamily="2" charset="-122"/>
                <a:sym typeface="Monotype Sorts" pitchFamily="2" charset="2"/>
              </a:rPr>
              <a:t>1~9</a:t>
            </a:r>
            <a:r>
              <a:rPr lang="en-US" altLang="zh-CN" sz="2400" b="0" dirty="0">
                <a:solidFill>
                  <a:schemeClr val="tx1"/>
                </a:solidFill>
                <a:latin typeface="Arial" charset="0"/>
                <a:ea typeface="黑体" pitchFamily="2" charset="-122"/>
                <a:sym typeface="Monotype Sorts" pitchFamily="2" charset="2"/>
              </a:rPr>
              <a:t> </a:t>
            </a:r>
            <a:r>
              <a:rPr lang="zh-CN" altLang="en-US" sz="2400" b="0" dirty="0">
                <a:solidFill>
                  <a:schemeClr val="tx1"/>
                </a:solidFill>
                <a:latin typeface="Arial" charset="0"/>
                <a:ea typeface="黑体" pitchFamily="2" charset="-122"/>
                <a:sym typeface="Monotype Sorts" pitchFamily="2" charset="2"/>
              </a:rPr>
              <a:t>产生</a:t>
            </a:r>
            <a:r>
              <a:rPr lang="en-US" altLang="en-US" sz="2400" b="0" i="1" dirty="0">
                <a:solidFill>
                  <a:schemeClr val="tx1"/>
                </a:solidFill>
                <a:latin typeface="Arial" charset="0"/>
                <a:ea typeface="黑体" pitchFamily="2" charset="-122"/>
                <a:sym typeface="Monotype Sorts" pitchFamily="2" charset="2"/>
              </a:rPr>
              <a:t>d </a:t>
            </a:r>
            <a:r>
              <a:rPr lang="en-US" altLang="en-US" sz="2400" b="0" dirty="0">
                <a:solidFill>
                  <a:schemeClr val="tx1"/>
                </a:solidFill>
                <a:latin typeface="Arial" charset="0"/>
                <a:ea typeface="黑体" pitchFamily="2" charset="-122"/>
                <a:sym typeface="Monotype Sorts" pitchFamily="2" charset="2"/>
              </a:rPr>
              <a:t>- </a:t>
            </a:r>
            <a:r>
              <a:rPr lang="en-US" altLang="en-US" sz="2400" b="0" i="1" dirty="0">
                <a:solidFill>
                  <a:schemeClr val="tx1"/>
                </a:solidFill>
                <a:latin typeface="Arial" charset="0"/>
                <a:ea typeface="黑体" pitchFamily="2" charset="-122"/>
                <a:sym typeface="Monotype Sorts" pitchFamily="2" charset="2"/>
              </a:rPr>
              <a:t>d</a:t>
            </a:r>
            <a:r>
              <a:rPr lang="zh-CN" altLang="en-US" sz="2400" b="0" dirty="0">
                <a:solidFill>
                  <a:schemeClr val="tx1"/>
                </a:solidFill>
                <a:latin typeface="Arial" charset="0"/>
                <a:ea typeface="黑体" pitchFamily="2" charset="-122"/>
                <a:sym typeface="Monotype Sorts" pitchFamily="2" charset="2"/>
              </a:rPr>
              <a:t>跃迁，配合物有颜色</a:t>
            </a:r>
          </a:p>
          <a:p>
            <a:pPr eaLnBrk="1" hangingPunct="1">
              <a:lnSpc>
                <a:spcPct val="130000"/>
              </a:lnSpc>
              <a:spcBef>
                <a:spcPct val="0"/>
              </a:spcBef>
              <a:buFontTx/>
              <a:buNone/>
            </a:pPr>
            <a:r>
              <a:rPr lang="zh-CN" altLang="en-US" sz="2400" b="0" dirty="0">
                <a:solidFill>
                  <a:schemeClr val="tx1"/>
                </a:solidFill>
                <a:latin typeface="Arial" charset="0"/>
                <a:ea typeface="黑体" pitchFamily="2" charset="-122"/>
                <a:sym typeface="Monotype Sorts" pitchFamily="2" charset="2"/>
              </a:rPr>
              <a:t> </a:t>
            </a:r>
            <a:r>
              <a:rPr lang="en-US" altLang="zh-CN" sz="2400" b="0" dirty="0">
                <a:solidFill>
                  <a:schemeClr val="tx1"/>
                </a:solidFill>
                <a:latin typeface="Arial" charset="0"/>
                <a:ea typeface="黑体" pitchFamily="2" charset="-122"/>
                <a:sym typeface="Monotype Sorts" pitchFamily="2" charset="2"/>
              </a:rPr>
              <a:t>Mn</a:t>
            </a:r>
            <a:r>
              <a:rPr lang="en-US" altLang="zh-CN" sz="2400" b="0" baseline="30000" dirty="0">
                <a:solidFill>
                  <a:schemeClr val="tx1"/>
                </a:solidFill>
                <a:latin typeface="Arial" charset="0"/>
                <a:ea typeface="黑体" pitchFamily="2" charset="-122"/>
                <a:sym typeface="Monotype Sorts" pitchFamily="2" charset="2"/>
              </a:rPr>
              <a:t>2+</a:t>
            </a:r>
            <a:r>
              <a:rPr lang="en-US" altLang="zh-CN" sz="2400" b="0" dirty="0">
                <a:solidFill>
                  <a:schemeClr val="tx1"/>
                </a:solidFill>
                <a:latin typeface="Arial" charset="0"/>
                <a:ea typeface="黑体" pitchFamily="2" charset="-122"/>
                <a:sym typeface="Monotype Sorts" pitchFamily="2" charset="2"/>
              </a:rPr>
              <a:t>: 3</a:t>
            </a:r>
            <a:r>
              <a:rPr lang="en-US" altLang="zh-CN" sz="2400" b="0" i="1" dirty="0">
                <a:solidFill>
                  <a:schemeClr val="tx1"/>
                </a:solidFill>
                <a:latin typeface="Arial" charset="0"/>
                <a:ea typeface="黑体" pitchFamily="2" charset="-122"/>
                <a:sym typeface="Monotype Sorts" pitchFamily="2" charset="2"/>
              </a:rPr>
              <a:t>d</a:t>
            </a:r>
            <a:r>
              <a:rPr lang="en-US" altLang="zh-CN" sz="2400" b="0" baseline="30000" dirty="0">
                <a:solidFill>
                  <a:schemeClr val="tx1"/>
                </a:solidFill>
                <a:latin typeface="Arial" charset="0"/>
                <a:ea typeface="黑体" pitchFamily="2" charset="-122"/>
                <a:sym typeface="Monotype Sorts" pitchFamily="2" charset="2"/>
              </a:rPr>
              <a:t>5    </a:t>
            </a:r>
            <a:r>
              <a:rPr lang="zh-CN" altLang="en-US" sz="2400" b="0" dirty="0">
                <a:solidFill>
                  <a:schemeClr val="tx1"/>
                </a:solidFill>
                <a:latin typeface="Arial" charset="0"/>
                <a:ea typeface="黑体" pitchFamily="2" charset="-122"/>
                <a:sym typeface="Monotype Sorts" pitchFamily="2" charset="2"/>
              </a:rPr>
              <a:t>在弱场时 </a:t>
            </a:r>
            <a:r>
              <a:rPr lang="en-US" altLang="zh-CN" sz="2400" b="0" i="1" dirty="0">
                <a:solidFill>
                  <a:schemeClr val="tx1"/>
                </a:solidFill>
                <a:latin typeface="Arial" charset="0"/>
                <a:ea typeface="黑体" pitchFamily="2" charset="-122"/>
                <a:sym typeface="Monotype Sorts" pitchFamily="2" charset="2"/>
              </a:rPr>
              <a:t>t</a:t>
            </a:r>
            <a:r>
              <a:rPr lang="en-US" altLang="zh-CN" sz="2400" b="0" i="1" baseline="-25000" dirty="0">
                <a:solidFill>
                  <a:schemeClr val="tx1"/>
                </a:solidFill>
                <a:latin typeface="Arial" charset="0"/>
                <a:ea typeface="黑体" pitchFamily="2" charset="-122"/>
                <a:sym typeface="Monotype Sorts" pitchFamily="2" charset="2"/>
              </a:rPr>
              <a:t>2g</a:t>
            </a:r>
            <a:r>
              <a:rPr lang="en-US" altLang="zh-CN" sz="2400" b="0" baseline="30000" dirty="0">
                <a:solidFill>
                  <a:schemeClr val="tx1"/>
                </a:solidFill>
                <a:latin typeface="Arial" charset="0"/>
                <a:ea typeface="黑体" pitchFamily="2" charset="-122"/>
                <a:sym typeface="Monotype Sorts" pitchFamily="2" charset="2"/>
              </a:rPr>
              <a:t>3</a:t>
            </a:r>
            <a:r>
              <a:rPr lang="en-US" altLang="zh-CN" sz="2400" b="0" dirty="0">
                <a:solidFill>
                  <a:schemeClr val="tx1"/>
                </a:solidFill>
                <a:latin typeface="Arial" charset="0"/>
                <a:ea typeface="黑体" pitchFamily="2" charset="-122"/>
                <a:sym typeface="Monotype Sorts" pitchFamily="2" charset="2"/>
              </a:rPr>
              <a:t> </a:t>
            </a:r>
            <a:r>
              <a:rPr lang="en-US" altLang="zh-CN" sz="2400" b="0" i="1" dirty="0">
                <a:solidFill>
                  <a:schemeClr val="tx1"/>
                </a:solidFill>
                <a:latin typeface="Arial" charset="0"/>
                <a:ea typeface="黑体" pitchFamily="2" charset="-122"/>
                <a:sym typeface="Monotype Sorts" pitchFamily="2" charset="2"/>
              </a:rPr>
              <a:t>e</a:t>
            </a:r>
            <a:r>
              <a:rPr lang="en-US" altLang="zh-CN" sz="2400" b="0" i="1" baseline="-25000" dirty="0">
                <a:solidFill>
                  <a:schemeClr val="tx1"/>
                </a:solidFill>
                <a:latin typeface="Arial" charset="0"/>
                <a:ea typeface="黑体" pitchFamily="2" charset="-122"/>
                <a:sym typeface="Monotype Sorts" pitchFamily="2" charset="2"/>
              </a:rPr>
              <a:t>g</a:t>
            </a:r>
            <a:r>
              <a:rPr lang="en-US" altLang="zh-CN" sz="2400" b="0" baseline="30000" dirty="0">
                <a:solidFill>
                  <a:schemeClr val="tx1"/>
                </a:solidFill>
                <a:latin typeface="Arial" charset="0"/>
                <a:ea typeface="黑体" pitchFamily="2" charset="-122"/>
                <a:sym typeface="Monotype Sorts" pitchFamily="2" charset="2"/>
              </a:rPr>
              <a:t>2</a:t>
            </a:r>
            <a:endParaRPr lang="zh-CN" altLang="en-US" sz="2400" b="0" dirty="0">
              <a:solidFill>
                <a:schemeClr val="tx1"/>
              </a:solidFill>
              <a:latin typeface="Arial" charset="0"/>
              <a:ea typeface="黑体" pitchFamily="2" charset="-122"/>
              <a:sym typeface="Monotype Sorts" pitchFamily="2" charset="2"/>
            </a:endParaRPr>
          </a:p>
          <a:p>
            <a:pPr eaLnBrk="1" hangingPunct="1">
              <a:lnSpc>
                <a:spcPct val="130000"/>
              </a:lnSpc>
              <a:spcBef>
                <a:spcPct val="0"/>
              </a:spcBef>
              <a:buFontTx/>
              <a:buNone/>
            </a:pPr>
            <a:r>
              <a:rPr lang="en-US" altLang="zh-CN" sz="2400" b="0" dirty="0">
                <a:solidFill>
                  <a:schemeClr val="tx1"/>
                </a:solidFill>
                <a:latin typeface="Arial" charset="0"/>
                <a:ea typeface="黑体" pitchFamily="2" charset="-122"/>
                <a:sym typeface="Monotype Sorts" pitchFamily="2" charset="2"/>
              </a:rPr>
              <a:t> </a:t>
            </a:r>
            <a:r>
              <a:rPr lang="en-US" altLang="en-US" sz="2400" b="0" i="1" dirty="0">
                <a:solidFill>
                  <a:schemeClr val="tx1"/>
                </a:solidFill>
                <a:latin typeface="Arial" charset="0"/>
                <a:ea typeface="黑体" pitchFamily="2" charset="-122"/>
                <a:sym typeface="Monotype Sorts" pitchFamily="2" charset="2"/>
              </a:rPr>
              <a:t>d</a:t>
            </a:r>
            <a:r>
              <a:rPr lang="en-US" altLang="en-US" sz="2400" b="0" dirty="0">
                <a:solidFill>
                  <a:schemeClr val="tx1"/>
                </a:solidFill>
                <a:latin typeface="Arial" charset="0"/>
                <a:ea typeface="黑体" pitchFamily="2" charset="-122"/>
                <a:sym typeface="Monotype Sorts" pitchFamily="2" charset="2"/>
              </a:rPr>
              <a:t>-</a:t>
            </a:r>
            <a:r>
              <a:rPr lang="en-US" altLang="en-US" sz="2400" b="0" i="1" dirty="0">
                <a:solidFill>
                  <a:schemeClr val="tx1"/>
                </a:solidFill>
                <a:latin typeface="Arial" charset="0"/>
                <a:ea typeface="黑体" pitchFamily="2" charset="-122"/>
                <a:sym typeface="Monotype Sorts" pitchFamily="2" charset="2"/>
              </a:rPr>
              <a:t>d </a:t>
            </a:r>
            <a:r>
              <a:rPr lang="en-US" altLang="zh-CN" sz="2400" b="0" dirty="0" err="1">
                <a:solidFill>
                  <a:schemeClr val="tx1"/>
                </a:solidFill>
                <a:latin typeface="Arial" charset="0"/>
                <a:ea typeface="黑体" pitchFamily="2" charset="-122"/>
                <a:sym typeface="Monotype Sorts" pitchFamily="2" charset="2"/>
              </a:rPr>
              <a:t>跃迁</a:t>
            </a:r>
            <a:r>
              <a:rPr lang="zh-CN" altLang="en-US" sz="2400" b="0" dirty="0">
                <a:solidFill>
                  <a:schemeClr val="tx1"/>
                </a:solidFill>
                <a:latin typeface="Arial" charset="0"/>
                <a:ea typeface="黑体" pitchFamily="2" charset="-122"/>
                <a:sym typeface="Monotype Sorts" pitchFamily="2" charset="2"/>
              </a:rPr>
              <a:t>自旋方向发生改变</a:t>
            </a:r>
          </a:p>
          <a:p>
            <a:pPr eaLnBrk="1" hangingPunct="1">
              <a:lnSpc>
                <a:spcPct val="130000"/>
              </a:lnSpc>
              <a:spcBef>
                <a:spcPct val="0"/>
              </a:spcBef>
              <a:buFontTx/>
              <a:buNone/>
            </a:pPr>
            <a:r>
              <a:rPr lang="zh-CN" altLang="en-US" sz="2400" b="0" dirty="0">
                <a:solidFill>
                  <a:schemeClr val="tx1"/>
                </a:solidFill>
                <a:latin typeface="Arial" charset="0"/>
                <a:ea typeface="黑体" pitchFamily="2" charset="-122"/>
                <a:sym typeface="Monotype Sorts" pitchFamily="2" charset="2"/>
              </a:rPr>
              <a:t> 自旋禁 阻 — 颜色浅</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Rectangle 11">
            <a:extLst>
              <a:ext uri="{FF2B5EF4-FFF2-40B4-BE49-F238E27FC236}">
                <a16:creationId xmlns:a16="http://schemas.microsoft.com/office/drawing/2014/main" id="{64E3A569-6829-BA60-4717-E96DC2FBD4CA}"/>
              </a:ext>
            </a:extLst>
          </p:cNvPr>
          <p:cNvSpPr>
            <a:spLocks noChangeArrowheads="1"/>
          </p:cNvSpPr>
          <p:nvPr/>
        </p:nvSpPr>
        <p:spPr bwMode="auto">
          <a:xfrm>
            <a:off x="2411760" y="188640"/>
            <a:ext cx="465259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en-US" altLang="zh-CN" sz="3200" b="0" dirty="0">
                <a:solidFill>
                  <a:srgbClr val="C00000"/>
                </a:solidFill>
              </a:rPr>
              <a:t>d-d</a:t>
            </a:r>
            <a:r>
              <a:rPr kumimoji="0" lang="zh-CN" altLang="en-US" sz="3200" b="0" dirty="0">
                <a:solidFill>
                  <a:srgbClr val="C00000"/>
                </a:solidFill>
              </a:rPr>
              <a:t> 跃迁</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9" name="Text Box 3"/>
          <p:cNvSpPr txBox="1">
            <a:spLocks noChangeArrowheads="1"/>
          </p:cNvSpPr>
          <p:nvPr/>
        </p:nvSpPr>
        <p:spPr bwMode="auto">
          <a:xfrm>
            <a:off x="5383823" y="1628800"/>
            <a:ext cx="3376246" cy="363791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60000"/>
              </a:lnSpc>
              <a:defRPr/>
            </a:pPr>
            <a:r>
              <a:rPr kumimoji="0" lang="en-US" altLang="zh-CN" b="0" dirty="0" err="1">
                <a:solidFill>
                  <a:schemeClr val="accent2"/>
                </a:solidFill>
                <a:effectLst>
                  <a:outerShdw blurRad="38100" dist="38100" dir="2700000" algn="tl">
                    <a:srgbClr val="C0C0C0"/>
                  </a:outerShdw>
                </a:effectLst>
              </a:rPr>
              <a:t>Ti</a:t>
            </a:r>
            <a:r>
              <a:rPr kumimoji="0" lang="en-US" altLang="zh-CN" b="0" dirty="0">
                <a:solidFill>
                  <a:schemeClr val="accent2"/>
                </a:solidFill>
                <a:effectLst>
                  <a:outerShdw blurRad="38100" dist="38100" dir="2700000" algn="tl">
                    <a:srgbClr val="C0C0C0"/>
                  </a:outerShdw>
                </a:effectLst>
              </a:rPr>
              <a:t>(H</a:t>
            </a:r>
            <a:r>
              <a:rPr kumimoji="0" lang="en-US" altLang="zh-CN" b="0" baseline="-25000" dirty="0">
                <a:solidFill>
                  <a:schemeClr val="accent2"/>
                </a:solidFill>
                <a:effectLst>
                  <a:outerShdw blurRad="38100" dist="38100" dir="2700000" algn="tl">
                    <a:srgbClr val="C0C0C0"/>
                  </a:outerShdw>
                </a:effectLst>
              </a:rPr>
              <a:t>2</a:t>
            </a:r>
            <a:r>
              <a:rPr kumimoji="0" lang="en-US" altLang="zh-CN" b="0" dirty="0">
                <a:solidFill>
                  <a:schemeClr val="accent2"/>
                </a:solidFill>
                <a:effectLst>
                  <a:outerShdw blurRad="38100" dist="38100" dir="2700000" algn="tl">
                    <a:srgbClr val="C0C0C0"/>
                  </a:outerShdw>
                </a:effectLst>
              </a:rPr>
              <a:t>O)</a:t>
            </a:r>
            <a:r>
              <a:rPr kumimoji="0" lang="en-US" altLang="zh-CN" b="0" baseline="-25000" dirty="0">
                <a:solidFill>
                  <a:schemeClr val="accent2"/>
                </a:solidFill>
                <a:effectLst>
                  <a:outerShdw blurRad="38100" dist="38100" dir="2700000" algn="tl">
                    <a:srgbClr val="C0C0C0"/>
                  </a:outerShdw>
                </a:effectLst>
              </a:rPr>
              <a:t>6</a:t>
            </a:r>
            <a:r>
              <a:rPr kumimoji="0" lang="en-US" altLang="zh-CN" b="0" baseline="30000" dirty="0">
                <a:solidFill>
                  <a:schemeClr val="accent2"/>
                </a:solidFill>
                <a:effectLst>
                  <a:outerShdw blurRad="38100" dist="38100" dir="2700000" algn="tl">
                    <a:srgbClr val="C0C0C0"/>
                  </a:outerShdw>
                </a:effectLst>
              </a:rPr>
              <a:t>3</a:t>
            </a:r>
            <a:r>
              <a:rPr kumimoji="0" lang="zh-CN" altLang="en-US" b="0" baseline="30000" dirty="0">
                <a:solidFill>
                  <a:schemeClr val="accent2"/>
                </a:solidFill>
                <a:effectLst>
                  <a:outerShdw blurRad="38100" dist="38100" dir="2700000" algn="tl">
                    <a:srgbClr val="C0C0C0"/>
                  </a:outerShdw>
                </a:effectLst>
              </a:rPr>
              <a:t>＋</a:t>
            </a:r>
            <a:r>
              <a:rPr kumimoji="0" lang="zh-CN" altLang="en-US" b="0" dirty="0">
                <a:solidFill>
                  <a:schemeClr val="accent2"/>
                </a:solidFill>
                <a:effectLst>
                  <a:outerShdw blurRad="38100" dist="38100" dir="2700000" algn="tl">
                    <a:srgbClr val="C0C0C0"/>
                  </a:outerShdw>
                </a:effectLst>
              </a:rPr>
              <a:t>吸收绿光光子发生</a:t>
            </a:r>
            <a:r>
              <a:rPr kumimoji="0" lang="en-US" altLang="zh-CN" b="0" i="1" dirty="0">
                <a:solidFill>
                  <a:schemeClr val="accent2"/>
                </a:solidFill>
                <a:effectLst>
                  <a:outerShdw blurRad="38100" dist="38100" dir="2700000" algn="tl">
                    <a:srgbClr val="C0C0C0"/>
                  </a:outerShdw>
                </a:effectLst>
              </a:rPr>
              <a:t>d-d</a:t>
            </a:r>
            <a:r>
              <a:rPr kumimoji="0" lang="zh-CN" altLang="en-US" b="0" dirty="0">
                <a:solidFill>
                  <a:schemeClr val="accent2"/>
                </a:solidFill>
                <a:effectLst>
                  <a:outerShdw blurRad="38100" dist="38100" dir="2700000" algn="tl">
                    <a:srgbClr val="C0C0C0"/>
                  </a:outerShdw>
                </a:effectLst>
              </a:rPr>
              <a:t>跃迁而得到的吸收光谱。该配离子的</a:t>
            </a:r>
            <a:r>
              <a:rPr kumimoji="0" lang="en-US" altLang="zh-CN" b="0" dirty="0">
                <a:solidFill>
                  <a:schemeClr val="accent2"/>
                </a:solidFill>
                <a:effectLst>
                  <a:outerShdw blurRad="38100" dist="38100" dir="2700000" algn="tl">
                    <a:srgbClr val="C0C0C0"/>
                  </a:outerShdw>
                </a:effectLst>
              </a:rPr>
              <a:t>d</a:t>
            </a:r>
            <a:r>
              <a:rPr kumimoji="0" lang="zh-CN" altLang="en-US" b="0" dirty="0">
                <a:solidFill>
                  <a:schemeClr val="accent2"/>
                </a:solidFill>
                <a:effectLst>
                  <a:outerShdw blurRad="38100" dist="38100" dir="2700000" algn="tl">
                    <a:srgbClr val="C0C0C0"/>
                  </a:outerShdw>
                </a:effectLst>
              </a:rPr>
              <a:t>轨道分裂能为</a:t>
            </a:r>
            <a:r>
              <a:rPr kumimoji="0" lang="en-US" altLang="zh-CN" b="0" dirty="0">
                <a:solidFill>
                  <a:schemeClr val="accent2"/>
                </a:solidFill>
                <a:effectLst>
                  <a:outerShdw blurRad="38100" dist="38100" dir="2700000" algn="tl">
                    <a:srgbClr val="C0C0C0"/>
                  </a:outerShdw>
                </a:effectLst>
              </a:rPr>
              <a:t>20,400 cm</a:t>
            </a:r>
            <a:r>
              <a:rPr kumimoji="0" lang="en-US" altLang="zh-CN" b="0" baseline="30000" dirty="0">
                <a:solidFill>
                  <a:schemeClr val="accent2"/>
                </a:solidFill>
                <a:effectLst>
                  <a:outerShdw blurRad="38100" dist="38100" dir="2700000" algn="tl">
                    <a:srgbClr val="C0C0C0"/>
                  </a:outerShdw>
                </a:effectLst>
                <a:sym typeface="Symbol" pitchFamily="18" charset="2"/>
              </a:rPr>
              <a:t></a:t>
            </a:r>
            <a:r>
              <a:rPr kumimoji="0" lang="en-US" altLang="zh-CN" b="0" baseline="30000" dirty="0">
                <a:solidFill>
                  <a:schemeClr val="accent2"/>
                </a:solidFill>
                <a:effectLst>
                  <a:outerShdw blurRad="38100" dist="38100" dir="2700000" algn="tl">
                    <a:srgbClr val="C0C0C0"/>
                  </a:outerShdw>
                </a:effectLst>
              </a:rPr>
              <a:t>1</a:t>
            </a:r>
            <a:r>
              <a:rPr kumimoji="0" lang="zh-CN" altLang="en-US" b="0" dirty="0">
                <a:solidFill>
                  <a:schemeClr val="accent2"/>
                </a:solidFill>
                <a:effectLst>
                  <a:outerShdw blurRad="38100" dist="38100" dir="2700000" algn="tl">
                    <a:srgbClr val="C0C0C0"/>
                  </a:outerShdw>
                </a:effectLst>
              </a:rPr>
              <a:t>。该配离子溶液呈紫色。</a:t>
            </a:r>
          </a:p>
        </p:txBody>
      </p:sp>
      <p:pic>
        <p:nvPicPr>
          <p:cNvPr id="51203" name="Picture 7" descr="六水合钛及其吸收光谱 副本"/>
          <p:cNvPicPr>
            <a:picLocks noChangeAspect="1" noChangeArrowheads="1"/>
          </p:cNvPicPr>
          <p:nvPr/>
        </p:nvPicPr>
        <p:blipFill>
          <a:blip r:embed="rId2">
            <a:extLst>
              <a:ext uri="{28A0092B-C50C-407E-A947-70E740481C1C}">
                <a14:useLocalDpi xmlns:a14="http://schemas.microsoft.com/office/drawing/2010/main" val="0"/>
              </a:ext>
            </a:extLst>
          </a:blip>
          <a:srcRect l="14400" r="75690" b="12442"/>
          <a:stretch>
            <a:fillRect/>
          </a:stretch>
        </p:blipFill>
        <p:spPr bwMode="auto">
          <a:xfrm>
            <a:off x="451339" y="1485900"/>
            <a:ext cx="731227"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8" descr="CI2D00123"/>
          <p:cNvPicPr>
            <a:picLocks noChangeAspect="1" noChangeArrowheads="1"/>
          </p:cNvPicPr>
          <p:nvPr/>
        </p:nvPicPr>
        <p:blipFill>
          <a:blip r:embed="rId3">
            <a:extLst>
              <a:ext uri="{28A0092B-C50C-407E-A947-70E740481C1C}">
                <a14:useLocalDpi xmlns:a14="http://schemas.microsoft.com/office/drawing/2010/main" val="0"/>
              </a:ext>
            </a:extLst>
          </a:blip>
          <a:srcRect r="32" b="-993"/>
          <a:stretch>
            <a:fillRect/>
          </a:stretch>
        </p:blipFill>
        <p:spPr bwMode="auto">
          <a:xfrm>
            <a:off x="1447800" y="1628776"/>
            <a:ext cx="3588727"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Rectangle 11">
            <a:extLst>
              <a:ext uri="{FF2B5EF4-FFF2-40B4-BE49-F238E27FC236}">
                <a16:creationId xmlns:a16="http://schemas.microsoft.com/office/drawing/2014/main" id="{7A5058E7-6E9E-9258-1ACF-9B9CC7933227}"/>
              </a:ext>
            </a:extLst>
          </p:cNvPr>
          <p:cNvSpPr>
            <a:spLocks noChangeArrowheads="1"/>
          </p:cNvSpPr>
          <p:nvPr/>
        </p:nvSpPr>
        <p:spPr bwMode="auto">
          <a:xfrm>
            <a:off x="2411760" y="188640"/>
            <a:ext cx="465259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en-US" altLang="zh-CN" sz="3200" b="0" dirty="0">
                <a:solidFill>
                  <a:srgbClr val="C00000"/>
                </a:solidFill>
              </a:rPr>
              <a:t>d-d</a:t>
            </a:r>
            <a:r>
              <a:rPr kumimoji="0" lang="zh-CN" altLang="en-US" sz="3200" b="0" dirty="0">
                <a:solidFill>
                  <a:srgbClr val="C00000"/>
                </a:solidFill>
              </a:rPr>
              <a:t> 跃迁</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9174" y="1196913"/>
            <a:ext cx="6481178" cy="539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11">
            <a:extLst>
              <a:ext uri="{FF2B5EF4-FFF2-40B4-BE49-F238E27FC236}">
                <a16:creationId xmlns:a16="http://schemas.microsoft.com/office/drawing/2014/main" id="{7C7D7E2C-A6F2-5FAF-5A05-56C26DEDADD5}"/>
              </a:ext>
            </a:extLst>
          </p:cNvPr>
          <p:cNvSpPr>
            <a:spLocks noChangeArrowheads="1"/>
          </p:cNvSpPr>
          <p:nvPr/>
        </p:nvSpPr>
        <p:spPr bwMode="auto">
          <a:xfrm>
            <a:off x="2411760" y="188640"/>
            <a:ext cx="465259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en-US" altLang="zh-CN" sz="3200" b="0" dirty="0">
                <a:solidFill>
                  <a:srgbClr val="C00000"/>
                </a:solidFill>
              </a:rPr>
              <a:t>d-d</a:t>
            </a:r>
            <a:r>
              <a:rPr kumimoji="0" lang="zh-CN" altLang="en-US" sz="3200" b="0" dirty="0">
                <a:solidFill>
                  <a:srgbClr val="C00000"/>
                </a:solidFill>
              </a:rPr>
              <a:t> 跃迁</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82" name="Text Box 2"/>
          <p:cNvSpPr txBox="1">
            <a:spLocks noChangeArrowheads="1"/>
          </p:cNvSpPr>
          <p:nvPr/>
        </p:nvSpPr>
        <p:spPr bwMode="auto">
          <a:xfrm>
            <a:off x="323528" y="1224967"/>
            <a:ext cx="8493895" cy="4408066"/>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buClr>
                <a:srgbClr val="FF0000"/>
              </a:buClr>
              <a:buFont typeface="Wingdings" pitchFamily="2" charset="2"/>
              <a:buNone/>
              <a:defRPr/>
            </a:pPr>
            <a:r>
              <a:rPr kumimoji="0" lang="zh-CN" altLang="en-US" b="0" dirty="0"/>
              <a:t>在说明配合物磁性和颜色等方面，晶体场理论优于价键理论。但由于该理论只从静电作用模型来考虑问题，不能解释为什么会有强弱配位体场之分，且难以说明分裂能大小变化的顺序。</a:t>
            </a:r>
          </a:p>
          <a:p>
            <a:pPr eaLnBrk="1" hangingPunct="1">
              <a:lnSpc>
                <a:spcPct val="120000"/>
              </a:lnSpc>
              <a:spcBef>
                <a:spcPct val="50000"/>
              </a:spcBef>
              <a:defRPr/>
            </a:pPr>
            <a:r>
              <a:rPr kumimoji="0" lang="zh-CN" altLang="en-US" b="0" dirty="0"/>
              <a:t>实际上，经顺磁共振和核磁共振等近代实验方法证明，金属离子的轨道与配位体分子轨道仍有重叠，也就是说金属离子与配位体之间的化学键具有一定程度的共价成分。</a:t>
            </a:r>
          </a:p>
          <a:p>
            <a:pPr eaLnBrk="1" hangingPunct="1">
              <a:lnSpc>
                <a:spcPct val="120000"/>
              </a:lnSpc>
              <a:spcBef>
                <a:spcPct val="50000"/>
              </a:spcBef>
              <a:defRPr/>
            </a:pPr>
            <a:r>
              <a:rPr kumimoji="0" lang="zh-CN" altLang="en-US" b="0" dirty="0"/>
              <a:t>从</a:t>
            </a:r>
            <a:r>
              <a:rPr kumimoji="0" lang="en-US" altLang="zh-CN" b="0" dirty="0"/>
              <a:t>1952</a:t>
            </a:r>
            <a:r>
              <a:rPr kumimoji="0" lang="zh-CN" altLang="en-US" b="0" dirty="0"/>
              <a:t>年开始，人们把静电场理论与分子轨道理论结合起来，即不仅考虑中心离子与配位体之间的静电效应，也考虑它们之间所生成的共价键分子轨道的性质，从而提出配位场理论。</a:t>
            </a:r>
          </a:p>
        </p:txBody>
      </p:sp>
      <p:sp>
        <p:nvSpPr>
          <p:cNvPr id="210948" name="Rectangle 4"/>
          <p:cNvSpPr>
            <a:spLocks noChangeArrowheads="1"/>
          </p:cNvSpPr>
          <p:nvPr/>
        </p:nvSpPr>
        <p:spPr bwMode="auto">
          <a:xfrm>
            <a:off x="2694253" y="188640"/>
            <a:ext cx="425401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sz="3200" dirty="0">
                <a:solidFill>
                  <a:srgbClr val="CC0000"/>
                </a:solidFill>
                <a:effectLst>
                  <a:outerShdw blurRad="38100" dist="38100" dir="2700000" algn="tl">
                    <a:srgbClr val="C0C0C0"/>
                  </a:outerShdw>
                </a:effectLst>
              </a:rPr>
              <a:t>晶体场理论的优缺点</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zh-CN" altLang="en-US" sz="4000">
                <a:solidFill>
                  <a:schemeClr val="accent2"/>
                </a:solidFill>
                <a:effectLst>
                  <a:outerShdw blurRad="38100" dist="38100" dir="2700000" algn="tl">
                    <a:srgbClr val="C0C0C0"/>
                  </a:outerShdw>
                </a:effectLst>
              </a:rPr>
              <a:t>感谢参与，欢迎讨论</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24"/>
          <p:cNvGrpSpPr>
            <a:grpSpLocks/>
          </p:cNvGrpSpPr>
          <p:nvPr/>
        </p:nvGrpSpPr>
        <p:grpSpPr bwMode="auto">
          <a:xfrm>
            <a:off x="1913792" y="1700213"/>
            <a:ext cx="6879220" cy="2757488"/>
            <a:chOff x="1351" y="1172"/>
            <a:chExt cx="3593" cy="1737"/>
          </a:xfrm>
        </p:grpSpPr>
        <p:sp>
          <p:nvSpPr>
            <p:cNvPr id="1895427" name="Text Box 3"/>
            <p:cNvSpPr txBox="1">
              <a:spLocks noChangeArrowheads="1"/>
            </p:cNvSpPr>
            <p:nvPr/>
          </p:nvSpPr>
          <p:spPr bwMode="auto">
            <a:xfrm>
              <a:off x="1498" y="2579"/>
              <a:ext cx="3158" cy="33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dirty="0"/>
                <a:t> 3NaF + AlF</a:t>
              </a:r>
              <a:r>
                <a:rPr kumimoji="0" lang="en-US" altLang="zh-CN" sz="2800" baseline="-25000" dirty="0"/>
                <a:t>3</a:t>
              </a:r>
              <a:r>
                <a:rPr kumimoji="0" lang="en-US" altLang="zh-CN" sz="2800" dirty="0"/>
                <a:t>  	    Na</a:t>
              </a:r>
              <a:r>
                <a:rPr kumimoji="0" lang="en-US" altLang="zh-CN" sz="2800" baseline="-25000" dirty="0"/>
                <a:t>3</a:t>
              </a:r>
              <a:r>
                <a:rPr kumimoji="0" lang="en-US" altLang="zh-CN" sz="2800" dirty="0"/>
                <a:t>[AlF</a:t>
              </a:r>
              <a:r>
                <a:rPr kumimoji="0" lang="en-US" altLang="zh-CN" sz="2800" baseline="-25000" dirty="0"/>
                <a:t>6</a:t>
              </a:r>
              <a:r>
                <a:rPr kumimoji="0" lang="en-US" altLang="zh-CN" sz="2800" dirty="0"/>
                <a:t>]</a:t>
              </a:r>
              <a:endParaRPr kumimoji="0" lang="en-US" altLang="zh-CN" sz="2800" baseline="-25000" dirty="0"/>
            </a:p>
          </p:txBody>
        </p:sp>
        <p:grpSp>
          <p:nvGrpSpPr>
            <p:cNvPr id="8198" name="Group 4"/>
            <p:cNvGrpSpPr>
              <a:grpSpLocks/>
            </p:cNvGrpSpPr>
            <p:nvPr/>
          </p:nvGrpSpPr>
          <p:grpSpPr bwMode="auto">
            <a:xfrm>
              <a:off x="2613" y="2748"/>
              <a:ext cx="511" cy="46"/>
              <a:chOff x="2267" y="3566"/>
              <a:chExt cx="474" cy="46"/>
            </a:xfrm>
          </p:grpSpPr>
          <p:sp>
            <p:nvSpPr>
              <p:cNvPr id="8211" name="Line 5"/>
              <p:cNvSpPr>
                <a:spLocks noChangeShapeType="1"/>
              </p:cNvSpPr>
              <p:nvPr/>
            </p:nvSpPr>
            <p:spPr bwMode="auto">
              <a:xfrm>
                <a:off x="2287" y="3566"/>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2" name="Line 6"/>
              <p:cNvSpPr>
                <a:spLocks noChangeShapeType="1"/>
              </p:cNvSpPr>
              <p:nvPr/>
            </p:nvSpPr>
            <p:spPr bwMode="auto">
              <a:xfrm flipH="1">
                <a:off x="2267" y="3612"/>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95432" name="Text Box 8"/>
            <p:cNvSpPr txBox="1">
              <a:spLocks noChangeArrowheads="1"/>
            </p:cNvSpPr>
            <p:nvPr/>
          </p:nvSpPr>
          <p:spPr bwMode="auto">
            <a:xfrm>
              <a:off x="1351" y="2159"/>
              <a:ext cx="3209" cy="33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dirty="0"/>
                <a:t> PtCl</a:t>
              </a:r>
              <a:r>
                <a:rPr kumimoji="0" lang="en-US" altLang="zh-CN" sz="2800" baseline="-25000" dirty="0"/>
                <a:t>4</a:t>
              </a:r>
              <a:r>
                <a:rPr kumimoji="0" lang="en-US" altLang="zh-CN" sz="2800" dirty="0"/>
                <a:t> + 2KCl 	      K</a:t>
              </a:r>
              <a:r>
                <a:rPr kumimoji="0" lang="en-US" altLang="zh-CN" sz="2800" baseline="-25000" dirty="0"/>
                <a:t>2</a:t>
              </a:r>
              <a:r>
                <a:rPr kumimoji="0" lang="en-US" altLang="zh-CN" sz="2800" dirty="0"/>
                <a:t>[PtCl</a:t>
              </a:r>
              <a:r>
                <a:rPr kumimoji="0" lang="en-US" altLang="zh-CN" sz="2800" baseline="-25000" dirty="0"/>
                <a:t>6</a:t>
              </a:r>
              <a:r>
                <a:rPr kumimoji="0" lang="en-US" altLang="zh-CN" sz="2800" dirty="0"/>
                <a:t>]</a:t>
              </a:r>
              <a:endParaRPr kumimoji="0" lang="en-US" altLang="zh-CN" sz="2800" baseline="-25000" dirty="0"/>
            </a:p>
          </p:txBody>
        </p:sp>
        <p:grpSp>
          <p:nvGrpSpPr>
            <p:cNvPr id="8200" name="Group 9"/>
            <p:cNvGrpSpPr>
              <a:grpSpLocks/>
            </p:cNvGrpSpPr>
            <p:nvPr/>
          </p:nvGrpSpPr>
          <p:grpSpPr bwMode="auto">
            <a:xfrm>
              <a:off x="2585" y="2304"/>
              <a:ext cx="492" cy="46"/>
              <a:chOff x="2258" y="3566"/>
              <a:chExt cx="454" cy="46"/>
            </a:xfrm>
          </p:grpSpPr>
          <p:sp>
            <p:nvSpPr>
              <p:cNvPr id="8209" name="Line 10"/>
              <p:cNvSpPr>
                <a:spLocks noChangeShapeType="1"/>
              </p:cNvSpPr>
              <p:nvPr/>
            </p:nvSpPr>
            <p:spPr bwMode="auto">
              <a:xfrm>
                <a:off x="2258" y="3566"/>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10" name="Line 11"/>
              <p:cNvSpPr>
                <a:spLocks noChangeShapeType="1"/>
              </p:cNvSpPr>
              <p:nvPr/>
            </p:nvSpPr>
            <p:spPr bwMode="auto">
              <a:xfrm flipH="1">
                <a:off x="2258" y="3612"/>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95437" name="Text Box 13"/>
            <p:cNvSpPr txBox="1">
              <a:spLocks noChangeArrowheads="1"/>
            </p:cNvSpPr>
            <p:nvPr/>
          </p:nvSpPr>
          <p:spPr bwMode="auto">
            <a:xfrm>
              <a:off x="1448" y="1661"/>
              <a:ext cx="3496" cy="33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dirty="0" err="1"/>
                <a:t>AgCl</a:t>
              </a:r>
              <a:r>
                <a:rPr kumimoji="0" lang="en-US" altLang="zh-CN" sz="2800" dirty="0"/>
                <a:t> + 2NH</a:t>
              </a:r>
              <a:r>
                <a:rPr kumimoji="0" lang="en-US" altLang="zh-CN" sz="2800" baseline="-25000" dirty="0"/>
                <a:t>3</a:t>
              </a:r>
              <a:r>
                <a:rPr kumimoji="0" lang="en-US" altLang="zh-CN" sz="2800" dirty="0"/>
                <a:t>            [Ag(NH</a:t>
              </a:r>
              <a:r>
                <a:rPr kumimoji="0" lang="en-US" altLang="zh-CN" sz="2800" baseline="-25000" dirty="0"/>
                <a:t>3</a:t>
              </a:r>
              <a:r>
                <a:rPr kumimoji="0" lang="en-US" altLang="zh-CN" sz="2800" dirty="0"/>
                <a:t>)</a:t>
              </a:r>
              <a:r>
                <a:rPr kumimoji="0" lang="en-US" altLang="zh-CN" sz="2800" baseline="-25000" dirty="0"/>
                <a:t>2</a:t>
              </a:r>
              <a:r>
                <a:rPr kumimoji="0" lang="en-US" altLang="zh-CN" sz="2800" dirty="0"/>
                <a:t>]Cl</a:t>
              </a:r>
              <a:endParaRPr kumimoji="0" lang="en-US" altLang="zh-CN" sz="2800" baseline="-25000" dirty="0"/>
            </a:p>
          </p:txBody>
        </p:sp>
        <p:grpSp>
          <p:nvGrpSpPr>
            <p:cNvPr id="8202" name="Group 14"/>
            <p:cNvGrpSpPr>
              <a:grpSpLocks/>
            </p:cNvGrpSpPr>
            <p:nvPr/>
          </p:nvGrpSpPr>
          <p:grpSpPr bwMode="auto">
            <a:xfrm>
              <a:off x="2586" y="1822"/>
              <a:ext cx="492" cy="46"/>
              <a:chOff x="2247" y="3566"/>
              <a:chExt cx="454" cy="46"/>
            </a:xfrm>
          </p:grpSpPr>
          <p:sp>
            <p:nvSpPr>
              <p:cNvPr id="8207" name="Line 15"/>
              <p:cNvSpPr>
                <a:spLocks noChangeShapeType="1"/>
              </p:cNvSpPr>
              <p:nvPr/>
            </p:nvSpPr>
            <p:spPr bwMode="auto">
              <a:xfrm>
                <a:off x="2247" y="3566"/>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8" name="Line 16"/>
              <p:cNvSpPr>
                <a:spLocks noChangeShapeType="1"/>
              </p:cNvSpPr>
              <p:nvPr/>
            </p:nvSpPr>
            <p:spPr bwMode="auto">
              <a:xfrm flipH="1">
                <a:off x="2247" y="3612"/>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895442" name="Text Box 18"/>
            <p:cNvSpPr txBox="1">
              <a:spLocks noChangeArrowheads="1"/>
            </p:cNvSpPr>
            <p:nvPr/>
          </p:nvSpPr>
          <p:spPr bwMode="auto">
            <a:xfrm>
              <a:off x="1351" y="1172"/>
              <a:ext cx="3305" cy="330"/>
            </a:xfrm>
            <a:prstGeom prst="rect">
              <a:avLst/>
            </a:prstGeom>
            <a:noFill/>
            <a:ln w="28575" algn="ctr">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dirty="0"/>
                <a:t>CuSO</a:t>
              </a:r>
              <a:r>
                <a:rPr kumimoji="0" lang="en-US" altLang="zh-CN" sz="2800" baseline="-25000" dirty="0"/>
                <a:t>4</a:t>
              </a:r>
              <a:r>
                <a:rPr kumimoji="0" lang="en-US" altLang="zh-CN" sz="2800" dirty="0"/>
                <a:t> + 4NH</a:t>
              </a:r>
              <a:r>
                <a:rPr kumimoji="0" lang="en-US" altLang="zh-CN" sz="2800" baseline="-25000" dirty="0"/>
                <a:t>3    </a:t>
              </a:r>
              <a:r>
                <a:rPr kumimoji="0" lang="en-US" altLang="zh-CN" sz="2800" dirty="0"/>
                <a:t>          [Cu(NH</a:t>
              </a:r>
              <a:r>
                <a:rPr kumimoji="0" lang="en-US" altLang="zh-CN" sz="2800" baseline="-25000" dirty="0"/>
                <a:t>3</a:t>
              </a:r>
              <a:r>
                <a:rPr kumimoji="0" lang="en-US" altLang="zh-CN" sz="2800" dirty="0"/>
                <a:t>)</a:t>
              </a:r>
              <a:r>
                <a:rPr kumimoji="0" lang="en-US" altLang="zh-CN" sz="2800" baseline="-25000" dirty="0"/>
                <a:t>4</a:t>
              </a:r>
              <a:r>
                <a:rPr kumimoji="0" lang="en-US" altLang="zh-CN" sz="2800" dirty="0"/>
                <a:t>]SO</a:t>
              </a:r>
              <a:r>
                <a:rPr kumimoji="0" lang="en-US" altLang="zh-CN" sz="2800" baseline="-25000" dirty="0"/>
                <a:t>4 </a:t>
              </a:r>
            </a:p>
          </p:txBody>
        </p:sp>
        <p:grpSp>
          <p:nvGrpSpPr>
            <p:cNvPr id="8204" name="Group 19"/>
            <p:cNvGrpSpPr>
              <a:grpSpLocks/>
            </p:cNvGrpSpPr>
            <p:nvPr/>
          </p:nvGrpSpPr>
          <p:grpSpPr bwMode="auto">
            <a:xfrm>
              <a:off x="2620" y="1336"/>
              <a:ext cx="505" cy="46"/>
              <a:chOff x="2265" y="3566"/>
              <a:chExt cx="467" cy="46"/>
            </a:xfrm>
          </p:grpSpPr>
          <p:sp>
            <p:nvSpPr>
              <p:cNvPr id="8205" name="Line 20"/>
              <p:cNvSpPr>
                <a:spLocks noChangeShapeType="1"/>
              </p:cNvSpPr>
              <p:nvPr/>
            </p:nvSpPr>
            <p:spPr bwMode="auto">
              <a:xfrm>
                <a:off x="2278" y="3566"/>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206" name="Line 21"/>
              <p:cNvSpPr>
                <a:spLocks noChangeShapeType="1"/>
              </p:cNvSpPr>
              <p:nvPr/>
            </p:nvSpPr>
            <p:spPr bwMode="auto">
              <a:xfrm flipH="1">
                <a:off x="2265" y="3612"/>
                <a:ext cx="45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1895446" name="Text Box 22"/>
          <p:cNvSpPr txBox="1">
            <a:spLocks noChangeArrowheads="1"/>
          </p:cNvSpPr>
          <p:nvPr/>
        </p:nvSpPr>
        <p:spPr bwMode="auto">
          <a:xfrm>
            <a:off x="849924" y="981076"/>
            <a:ext cx="6528289" cy="51911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buClr>
                <a:srgbClr val="FF0000"/>
              </a:buClr>
              <a:buFont typeface="Wingdings" pitchFamily="2" charset="2"/>
              <a:buNone/>
              <a:defRPr/>
            </a:pPr>
            <a:r>
              <a:rPr kumimoji="0" lang="zh-CN" altLang="en-US" sz="2800" dirty="0"/>
              <a:t>从简单化合物到复杂的分子间化合物</a:t>
            </a:r>
          </a:p>
        </p:txBody>
      </p:sp>
      <p:sp>
        <p:nvSpPr>
          <p:cNvPr id="1895447" name="Text Box 23"/>
          <p:cNvSpPr txBox="1">
            <a:spLocks noChangeArrowheads="1"/>
          </p:cNvSpPr>
          <p:nvPr/>
        </p:nvSpPr>
        <p:spPr bwMode="auto">
          <a:xfrm>
            <a:off x="179512" y="4800600"/>
            <a:ext cx="8875835" cy="1052596"/>
          </a:xfrm>
          <a:prstGeom prst="rect">
            <a:avLst/>
          </a:prstGeom>
          <a:noFill/>
          <a:ln w="9525" algn="ctr">
            <a:noFill/>
            <a:miter lim="800000"/>
            <a:headEnd/>
            <a:tailEnd/>
          </a:ln>
          <a:effectLst/>
        </p:spPr>
        <p:txBody>
          <a:bodyPr wrap="square">
            <a:spAutoFit/>
          </a:bodyPr>
          <a:lstStyle/>
          <a:p>
            <a:pPr>
              <a:lnSpc>
                <a:spcPct val="130000"/>
              </a:lnSpc>
              <a:defRPr/>
            </a:pPr>
            <a:r>
              <a:rPr kumimoji="0" lang="en-US" altLang="zh-CN" dirty="0"/>
              <a:t>        </a:t>
            </a:r>
            <a:r>
              <a:rPr kumimoji="0" lang="zh-CN" altLang="en-US" dirty="0"/>
              <a:t>这些分子间化合物都含有复杂离子</a:t>
            </a:r>
            <a:r>
              <a:rPr kumimoji="0" lang="en-US" altLang="zh-CN" dirty="0"/>
              <a:t>(</a:t>
            </a:r>
            <a:r>
              <a:rPr kumimoji="0" lang="zh-CN" altLang="en-US" dirty="0"/>
              <a:t>用方括号标出</a:t>
            </a:r>
            <a:r>
              <a:rPr kumimoji="0" lang="en-US" altLang="zh-CN" dirty="0"/>
              <a:t>)</a:t>
            </a:r>
            <a:r>
              <a:rPr kumimoji="0" lang="zh-CN" altLang="en-US" dirty="0"/>
              <a:t>。这些复杂离子既可存在于晶体中，也可存在于溶液中。</a:t>
            </a:r>
          </a:p>
        </p:txBody>
      </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矩形 22"/>
          <p:cNvSpPr/>
          <p:nvPr/>
        </p:nvSpPr>
        <p:spPr>
          <a:xfrm>
            <a:off x="3623619" y="188640"/>
            <a:ext cx="2244525" cy="584775"/>
          </a:xfrm>
          <a:prstGeom prst="rect">
            <a:avLst/>
          </a:prstGeom>
        </p:spPr>
        <p:txBody>
          <a:bodyPr wrap="none">
            <a:spAutoFit/>
          </a:bodyPr>
          <a:lstStyle/>
          <a:p>
            <a:r>
              <a:rPr kumimoji="0" lang="zh-CN" altLang="en-US" sz="3200" dirty="0">
                <a:solidFill>
                  <a:srgbClr val="C00000"/>
                </a:solidFill>
                <a:latin typeface="Arial" charset="0"/>
              </a:rPr>
              <a:t>配位化合物</a:t>
            </a:r>
            <a:endParaRPr lang="zh-CN" altLang="en-US" sz="3200" dirty="0">
              <a:solidFill>
                <a:srgbClr val="C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9" name="Text Box 5"/>
          <p:cNvSpPr txBox="1">
            <a:spLocks noChangeArrowheads="1"/>
          </p:cNvSpPr>
          <p:nvPr/>
        </p:nvSpPr>
        <p:spPr bwMode="auto">
          <a:xfrm>
            <a:off x="1291005" y="3992563"/>
            <a:ext cx="1354015" cy="3365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en-US" altLang="zh-CN" sz="1600">
                <a:latin typeface="黑体" pitchFamily="2" charset="-122"/>
                <a:ea typeface="宋体" charset="-122"/>
                <a:cs typeface="Times New Roman" pitchFamily="18" charset="0"/>
              </a:rPr>
              <a:t>CuSO</a:t>
            </a:r>
            <a:r>
              <a:rPr kumimoji="0" lang="en-US" altLang="zh-CN" sz="1600" baseline="-30000">
                <a:latin typeface="黑体" pitchFamily="2" charset="-122"/>
                <a:ea typeface="宋体" charset="-122"/>
                <a:cs typeface="Times New Roman" pitchFamily="18" charset="0"/>
              </a:rPr>
              <a:t>4</a:t>
            </a:r>
            <a:r>
              <a:rPr kumimoji="0" lang="zh-CN" altLang="en-US" sz="1600">
                <a:latin typeface="黑体" pitchFamily="2" charset="-122"/>
                <a:ea typeface="宋体" charset="-122"/>
                <a:cs typeface="Times New Roman" pitchFamily="18" charset="0"/>
              </a:rPr>
              <a:t>溶液</a:t>
            </a:r>
            <a:endParaRPr kumimoji="0" lang="zh-CN" altLang="zh-CN" sz="1600">
              <a:latin typeface="黑体" pitchFamily="2" charset="-122"/>
              <a:ea typeface="宋体" charset="-122"/>
              <a:cs typeface="Times New Roman" pitchFamily="18" charset="0"/>
            </a:endParaRPr>
          </a:p>
        </p:txBody>
      </p:sp>
      <p:sp>
        <p:nvSpPr>
          <p:cNvPr id="149510" name="Text Box 6"/>
          <p:cNvSpPr txBox="1">
            <a:spLocks noChangeArrowheads="1"/>
          </p:cNvSpPr>
          <p:nvPr/>
        </p:nvSpPr>
        <p:spPr bwMode="auto">
          <a:xfrm>
            <a:off x="1248508" y="1276350"/>
            <a:ext cx="1354015" cy="3365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en-US" altLang="zh-CN" sz="1600" dirty="0">
                <a:latin typeface="黑体" pitchFamily="2" charset="-122"/>
                <a:ea typeface="宋体" charset="-122"/>
                <a:cs typeface="Times New Roman" pitchFamily="18" charset="0"/>
              </a:rPr>
              <a:t>CuSO</a:t>
            </a:r>
            <a:r>
              <a:rPr kumimoji="0" lang="en-US" altLang="zh-CN" sz="1600" baseline="-30000" dirty="0">
                <a:latin typeface="黑体" pitchFamily="2" charset="-122"/>
                <a:ea typeface="宋体" charset="-122"/>
                <a:cs typeface="Times New Roman" pitchFamily="18" charset="0"/>
              </a:rPr>
              <a:t>4</a:t>
            </a:r>
            <a:r>
              <a:rPr kumimoji="0" lang="zh-CN" altLang="en-US" sz="1600" dirty="0">
                <a:latin typeface="黑体" pitchFamily="2" charset="-122"/>
                <a:ea typeface="宋体" charset="-122"/>
                <a:cs typeface="Times New Roman" pitchFamily="18" charset="0"/>
              </a:rPr>
              <a:t>溶液</a:t>
            </a:r>
            <a:r>
              <a:rPr kumimoji="0" lang="zh-CN" altLang="en-US" sz="1600" dirty="0">
                <a:solidFill>
                  <a:srgbClr val="5927D5"/>
                </a:solidFill>
                <a:latin typeface="黑体" pitchFamily="2" charset="-122"/>
                <a:ea typeface="宋体" charset="-122"/>
                <a:cs typeface="Times New Roman" pitchFamily="18" charset="0"/>
              </a:rPr>
              <a:t> </a:t>
            </a:r>
            <a:r>
              <a:rPr kumimoji="0" lang="zh-CN" altLang="zh-CN" sz="1600" dirty="0">
                <a:solidFill>
                  <a:srgbClr val="5927D5"/>
                </a:solidFill>
                <a:latin typeface="黑体" pitchFamily="2" charset="-122"/>
                <a:ea typeface="宋体" charset="-122"/>
                <a:cs typeface="Times New Roman" pitchFamily="18" charset="0"/>
              </a:rPr>
              <a:t> </a:t>
            </a:r>
          </a:p>
        </p:txBody>
      </p:sp>
      <p:sp>
        <p:nvSpPr>
          <p:cNvPr id="149511" name="Rectangle 7"/>
          <p:cNvSpPr>
            <a:spLocks noChangeArrowheads="1"/>
          </p:cNvSpPr>
          <p:nvPr/>
        </p:nvSpPr>
        <p:spPr bwMode="auto">
          <a:xfrm>
            <a:off x="917331" y="2693988"/>
            <a:ext cx="2058866" cy="3365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kumimoji="0" lang="en-US" altLang="zh-CN" sz="1600">
                <a:latin typeface="黑体" pitchFamily="2" charset="-122"/>
              </a:rPr>
              <a:t>CuSO</a:t>
            </a:r>
            <a:r>
              <a:rPr kumimoji="0" lang="en-US" altLang="zh-CN" sz="1600" baseline="-30000">
                <a:latin typeface="黑体" pitchFamily="2" charset="-122"/>
              </a:rPr>
              <a:t>4</a:t>
            </a:r>
            <a:r>
              <a:rPr kumimoji="0" lang="zh-CN" altLang="en-US" sz="1600"/>
              <a:t>溶液+过量氨水 </a:t>
            </a:r>
            <a:endParaRPr kumimoji="0" lang="zh-CN" altLang="en-US" sz="1600" b="0">
              <a:ea typeface="宋体" charset="-122"/>
            </a:endParaRPr>
          </a:p>
        </p:txBody>
      </p:sp>
      <p:sp>
        <p:nvSpPr>
          <p:cNvPr id="149512" name="Rectangle 8"/>
          <p:cNvSpPr>
            <a:spLocks noChangeArrowheads="1"/>
          </p:cNvSpPr>
          <p:nvPr/>
        </p:nvSpPr>
        <p:spPr bwMode="auto">
          <a:xfrm>
            <a:off x="517281" y="5291138"/>
            <a:ext cx="2801815" cy="3365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kumimoji="0" lang="en-US" altLang="zh-CN" sz="1600">
                <a:latin typeface="黑体" pitchFamily="2" charset="-122"/>
              </a:rPr>
              <a:t>CuSO</a:t>
            </a:r>
            <a:r>
              <a:rPr kumimoji="0" lang="en-US" altLang="zh-CN" sz="1600" baseline="-30000">
                <a:latin typeface="黑体" pitchFamily="2" charset="-122"/>
              </a:rPr>
              <a:t>4</a:t>
            </a:r>
            <a:r>
              <a:rPr kumimoji="0" lang="zh-CN" altLang="en-US" sz="1600"/>
              <a:t>溶液+过量氨水 </a:t>
            </a:r>
            <a:endParaRPr kumimoji="0" lang="zh-CN" altLang="en-US" sz="1600" b="0">
              <a:ea typeface="宋体" charset="-122"/>
            </a:endParaRPr>
          </a:p>
        </p:txBody>
      </p:sp>
      <p:sp>
        <p:nvSpPr>
          <p:cNvPr id="149513" name="Rectangle 9"/>
          <p:cNvSpPr>
            <a:spLocks noChangeArrowheads="1"/>
          </p:cNvSpPr>
          <p:nvPr/>
        </p:nvSpPr>
        <p:spPr bwMode="auto">
          <a:xfrm>
            <a:off x="507023" y="6525344"/>
            <a:ext cx="2801815" cy="3365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defRPr/>
            </a:pPr>
            <a:r>
              <a:rPr kumimoji="0" lang="en-US" altLang="zh-CN" sz="1600" dirty="0"/>
              <a:t>CuSO</a:t>
            </a:r>
            <a:r>
              <a:rPr kumimoji="0" lang="en-US" altLang="zh-CN" sz="1600" baseline="-30000" dirty="0"/>
              <a:t>4</a:t>
            </a:r>
            <a:r>
              <a:rPr kumimoji="0" lang="zh-CN" altLang="en-US" sz="1600" dirty="0"/>
              <a:t>溶液+过量氨水</a:t>
            </a:r>
            <a:r>
              <a:rPr kumimoji="0" lang="zh-CN" altLang="en-US" sz="1600" dirty="0">
                <a:solidFill>
                  <a:srgbClr val="5927D5"/>
                </a:solidFill>
              </a:rPr>
              <a:t> </a:t>
            </a:r>
            <a:endParaRPr kumimoji="0" lang="zh-CN" altLang="en-US" sz="1600" b="0" dirty="0">
              <a:solidFill>
                <a:srgbClr val="5927D5"/>
              </a:solidFill>
              <a:ea typeface="宋体" charset="-122"/>
            </a:endParaRPr>
          </a:p>
        </p:txBody>
      </p:sp>
      <p:sp>
        <p:nvSpPr>
          <p:cNvPr id="9223" name="AutoShape 11"/>
          <p:cNvSpPr>
            <a:spLocks noChangeArrowheads="1"/>
          </p:cNvSpPr>
          <p:nvPr/>
        </p:nvSpPr>
        <p:spPr bwMode="auto">
          <a:xfrm flipV="1">
            <a:off x="2554167" y="947737"/>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149521" name="Text Box 17"/>
          <p:cNvSpPr txBox="1">
            <a:spLocks noChangeArrowheads="1"/>
          </p:cNvSpPr>
          <p:nvPr/>
        </p:nvSpPr>
        <p:spPr bwMode="auto">
          <a:xfrm>
            <a:off x="2483768" y="539388"/>
            <a:ext cx="1369286" cy="369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defRPr/>
            </a:pPr>
            <a:r>
              <a:rPr kumimoji="0" lang="zh-CN" altLang="en-US" sz="1800" dirty="0">
                <a:solidFill>
                  <a:srgbClr val="FFFFFF"/>
                </a:solidFill>
              </a:rPr>
              <a:t> </a:t>
            </a:r>
            <a:r>
              <a:rPr kumimoji="0" lang="en-US" altLang="zh-CN" sz="1800" dirty="0">
                <a:solidFill>
                  <a:srgbClr val="5927D5"/>
                </a:solidFill>
                <a:latin typeface="黑体" pitchFamily="2" charset="-122"/>
              </a:rPr>
              <a:t>BaCl</a:t>
            </a:r>
            <a:r>
              <a:rPr kumimoji="0" lang="en-US" altLang="zh-CN" sz="1800" baseline="-30000" dirty="0">
                <a:solidFill>
                  <a:srgbClr val="5927D5"/>
                </a:solidFill>
                <a:latin typeface="黑体" pitchFamily="2" charset="-122"/>
              </a:rPr>
              <a:t>2</a:t>
            </a:r>
            <a:r>
              <a:rPr kumimoji="0" lang="zh-CN" altLang="en-US" sz="1800" dirty="0">
                <a:solidFill>
                  <a:srgbClr val="5927D5"/>
                </a:solidFill>
                <a:latin typeface="黑体" pitchFamily="2" charset="-122"/>
              </a:rPr>
              <a:t>溶液</a:t>
            </a:r>
            <a:r>
              <a:rPr kumimoji="0" lang="zh-CN" altLang="en-US" sz="1800" dirty="0">
                <a:latin typeface="黑体" pitchFamily="2" charset="-122"/>
              </a:rPr>
              <a:t> </a:t>
            </a:r>
          </a:p>
        </p:txBody>
      </p:sp>
      <p:sp>
        <p:nvSpPr>
          <p:cNvPr id="149522" name="Text Box 18"/>
          <p:cNvSpPr txBox="1">
            <a:spLocks noChangeArrowheads="1"/>
          </p:cNvSpPr>
          <p:nvPr/>
        </p:nvSpPr>
        <p:spPr bwMode="auto">
          <a:xfrm>
            <a:off x="2483768" y="3131676"/>
            <a:ext cx="1292341" cy="369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defRPr/>
            </a:pPr>
            <a:r>
              <a:rPr kumimoji="0" lang="zh-CN" altLang="en-US" sz="1800" dirty="0">
                <a:solidFill>
                  <a:srgbClr val="FFFFFF"/>
                </a:solidFill>
              </a:rPr>
              <a:t> </a:t>
            </a:r>
            <a:r>
              <a:rPr kumimoji="0" lang="en-US" altLang="zh-CN" sz="1800" dirty="0" err="1">
                <a:solidFill>
                  <a:srgbClr val="5927D5"/>
                </a:solidFill>
                <a:latin typeface="黑体" pitchFamily="2" charset="-122"/>
              </a:rPr>
              <a:t>NaOH</a:t>
            </a:r>
            <a:r>
              <a:rPr kumimoji="0" lang="zh-CN" altLang="en-US" sz="1800" dirty="0">
                <a:solidFill>
                  <a:srgbClr val="5927D5"/>
                </a:solidFill>
                <a:latin typeface="黑体" pitchFamily="2" charset="-122"/>
              </a:rPr>
              <a:t>溶液</a:t>
            </a:r>
            <a:r>
              <a:rPr kumimoji="0" lang="zh-CN" altLang="en-US" sz="1800" dirty="0">
                <a:solidFill>
                  <a:srgbClr val="FFFFFF"/>
                </a:solidFill>
                <a:latin typeface="黑体" pitchFamily="2" charset="-122"/>
                <a:ea typeface="宋体" charset="-122"/>
                <a:cs typeface="Times New Roman" pitchFamily="18" charset="0"/>
              </a:rPr>
              <a:t> </a:t>
            </a:r>
          </a:p>
        </p:txBody>
      </p:sp>
      <p:sp>
        <p:nvSpPr>
          <p:cNvPr id="149523" name="Text Box 19"/>
          <p:cNvSpPr txBox="1">
            <a:spLocks noChangeArrowheads="1"/>
          </p:cNvSpPr>
          <p:nvPr/>
        </p:nvSpPr>
        <p:spPr bwMode="auto">
          <a:xfrm>
            <a:off x="2483768" y="1772816"/>
            <a:ext cx="1369286" cy="369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defRPr/>
            </a:pPr>
            <a:r>
              <a:rPr kumimoji="0" lang="zh-CN" altLang="en-US" sz="1800" dirty="0">
                <a:solidFill>
                  <a:srgbClr val="FFFFFF"/>
                </a:solidFill>
              </a:rPr>
              <a:t> </a:t>
            </a:r>
            <a:r>
              <a:rPr kumimoji="0" lang="en-US" altLang="zh-CN" sz="1800" dirty="0">
                <a:solidFill>
                  <a:srgbClr val="5927D5"/>
                </a:solidFill>
                <a:latin typeface="黑体" pitchFamily="2" charset="-122"/>
              </a:rPr>
              <a:t>BaCl</a:t>
            </a:r>
            <a:r>
              <a:rPr kumimoji="0" lang="en-US" altLang="zh-CN" sz="1800" baseline="-30000" dirty="0">
                <a:solidFill>
                  <a:srgbClr val="5927D5"/>
                </a:solidFill>
                <a:latin typeface="黑体" pitchFamily="2" charset="-122"/>
              </a:rPr>
              <a:t>2</a:t>
            </a:r>
            <a:r>
              <a:rPr kumimoji="0" lang="zh-CN" altLang="en-US" sz="1800" dirty="0">
                <a:solidFill>
                  <a:srgbClr val="5927D5"/>
                </a:solidFill>
                <a:latin typeface="黑体" pitchFamily="2" charset="-122"/>
              </a:rPr>
              <a:t>溶液 </a:t>
            </a:r>
          </a:p>
        </p:txBody>
      </p:sp>
      <p:sp>
        <p:nvSpPr>
          <p:cNvPr id="149524" name="Text Box 20"/>
          <p:cNvSpPr txBox="1">
            <a:spLocks noChangeArrowheads="1"/>
          </p:cNvSpPr>
          <p:nvPr/>
        </p:nvSpPr>
        <p:spPr bwMode="auto">
          <a:xfrm>
            <a:off x="2487571" y="4514851"/>
            <a:ext cx="1292341" cy="369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spcBef>
                <a:spcPct val="50000"/>
              </a:spcBef>
              <a:defRPr/>
            </a:pPr>
            <a:r>
              <a:rPr kumimoji="0" lang="zh-CN" altLang="en-US" sz="1800" dirty="0">
                <a:solidFill>
                  <a:srgbClr val="FFFFFF"/>
                </a:solidFill>
              </a:rPr>
              <a:t> </a:t>
            </a:r>
            <a:r>
              <a:rPr kumimoji="0" lang="en-US" altLang="zh-CN" sz="1800" dirty="0" err="1">
                <a:solidFill>
                  <a:srgbClr val="5927D5"/>
                </a:solidFill>
                <a:latin typeface="黑体" pitchFamily="2" charset="-122"/>
                <a:ea typeface="宋体" charset="-122"/>
                <a:cs typeface="Times New Roman" pitchFamily="18" charset="0"/>
              </a:rPr>
              <a:t>NaOH</a:t>
            </a:r>
            <a:r>
              <a:rPr kumimoji="0" lang="zh-CN" altLang="en-US" sz="1800" dirty="0">
                <a:solidFill>
                  <a:srgbClr val="5927D5"/>
                </a:solidFill>
                <a:latin typeface="黑体" pitchFamily="2" charset="-122"/>
                <a:ea typeface="宋体" charset="-122"/>
                <a:cs typeface="Times New Roman" pitchFamily="18" charset="0"/>
              </a:rPr>
              <a:t>溶液</a:t>
            </a:r>
            <a:r>
              <a:rPr kumimoji="0" lang="zh-CN" altLang="en-US" sz="1800" dirty="0">
                <a:solidFill>
                  <a:srgbClr val="FFFFFF"/>
                </a:solidFill>
                <a:latin typeface="黑体" pitchFamily="2" charset="-122"/>
                <a:ea typeface="宋体" charset="-122"/>
                <a:cs typeface="Times New Roman" pitchFamily="18" charset="0"/>
              </a:rPr>
              <a:t> </a:t>
            </a:r>
          </a:p>
        </p:txBody>
      </p:sp>
      <p:sp>
        <p:nvSpPr>
          <p:cNvPr id="149525" name="Text Box 21"/>
          <p:cNvSpPr txBox="1">
            <a:spLocks noChangeArrowheads="1"/>
          </p:cNvSpPr>
          <p:nvPr/>
        </p:nvSpPr>
        <p:spPr bwMode="auto">
          <a:xfrm>
            <a:off x="2523393" y="5877272"/>
            <a:ext cx="1329661" cy="36933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defRPr/>
            </a:pPr>
            <a:r>
              <a:rPr kumimoji="0" lang="zh-CN" altLang="en-US" sz="1800" dirty="0">
                <a:solidFill>
                  <a:srgbClr val="5927D5"/>
                </a:solidFill>
                <a:latin typeface="黑体" pitchFamily="2" charset="-122"/>
              </a:rPr>
              <a:t>无水乙醇</a:t>
            </a:r>
          </a:p>
        </p:txBody>
      </p:sp>
      <p:sp>
        <p:nvSpPr>
          <p:cNvPr id="149527" name="Text Box 23"/>
          <p:cNvSpPr txBox="1">
            <a:spLocks noChangeArrowheads="1"/>
          </p:cNvSpPr>
          <p:nvPr/>
        </p:nvSpPr>
        <p:spPr bwMode="auto">
          <a:xfrm>
            <a:off x="5978769" y="844551"/>
            <a:ext cx="1982666" cy="3968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zh-CN" altLang="en-US" sz="1800"/>
              <a:t>示有 </a:t>
            </a:r>
            <a:r>
              <a:rPr kumimoji="0" lang="en-US" altLang="zh-CN" sz="1800"/>
              <a:t>SO</a:t>
            </a:r>
            <a:r>
              <a:rPr kumimoji="0" lang="en-US" altLang="zh-CN" sz="1800" baseline="-30000"/>
              <a:t>4</a:t>
            </a:r>
            <a:r>
              <a:rPr kumimoji="0" lang="en-US" altLang="zh-CN" sz="1800" baseline="30000"/>
              <a:t>2-</a:t>
            </a:r>
            <a:r>
              <a:rPr kumimoji="0" lang="en-US" altLang="zh-CN" sz="2000">
                <a:ea typeface="宋体" charset="-122"/>
              </a:rPr>
              <a:t> </a:t>
            </a:r>
            <a:endParaRPr kumimoji="0" lang="zh-CN" altLang="en-US" sz="2000">
              <a:ea typeface="宋体" charset="-122"/>
            </a:endParaRPr>
          </a:p>
        </p:txBody>
      </p:sp>
      <p:graphicFrame>
        <p:nvGraphicFramePr>
          <p:cNvPr id="9234" name="Object 24"/>
          <p:cNvGraphicFramePr>
            <a:graphicFrameLocks noChangeAspect="1"/>
          </p:cNvGraphicFramePr>
          <p:nvPr/>
        </p:nvGraphicFramePr>
        <p:xfrm>
          <a:off x="4050324" y="428625"/>
          <a:ext cx="325315" cy="1200150"/>
        </p:xfrm>
        <a:graphic>
          <a:graphicData uri="http://schemas.openxmlformats.org/presentationml/2006/ole">
            <mc:AlternateContent xmlns:mc="http://schemas.openxmlformats.org/markup-compatibility/2006">
              <mc:Choice xmlns:v="urn:schemas-microsoft-com:vml" Requires="v">
                <p:oleObj name="BMP 图象" r:id="rId2" imgW="428798" imgH="1457143" progId="Paint.Picture">
                  <p:embed/>
                </p:oleObj>
              </mc:Choice>
              <mc:Fallback>
                <p:oleObj name="BMP 图象" r:id="rId2" imgW="428798" imgH="1457143" progId="Paint.Picture">
                  <p:embed/>
                  <p:pic>
                    <p:nvPicPr>
                      <p:cNvPr id="0" name="Object 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50324" y="428625"/>
                        <a:ext cx="325315" cy="12001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9531" name="Text Box 27"/>
          <p:cNvSpPr txBox="1">
            <a:spLocks noChangeArrowheads="1"/>
          </p:cNvSpPr>
          <p:nvPr/>
        </p:nvSpPr>
        <p:spPr bwMode="auto">
          <a:xfrm>
            <a:off x="6034454" y="2151064"/>
            <a:ext cx="1982666" cy="3968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zh-CN" altLang="en-US" sz="1800"/>
              <a:t>示有 </a:t>
            </a:r>
            <a:r>
              <a:rPr kumimoji="0" lang="en-US" altLang="zh-CN" sz="1800"/>
              <a:t>SO</a:t>
            </a:r>
            <a:r>
              <a:rPr kumimoji="0" lang="en-US" altLang="zh-CN" sz="1800" baseline="-30000"/>
              <a:t>4</a:t>
            </a:r>
            <a:r>
              <a:rPr kumimoji="0" lang="en-US" altLang="zh-CN" sz="1800" baseline="30000"/>
              <a:t>2-</a:t>
            </a:r>
            <a:r>
              <a:rPr kumimoji="0" lang="en-US" altLang="zh-CN" sz="2000">
                <a:ea typeface="宋体" charset="-122"/>
              </a:rPr>
              <a:t> </a:t>
            </a:r>
            <a:endParaRPr kumimoji="0" lang="zh-CN" altLang="en-US" sz="2000">
              <a:ea typeface="宋体" charset="-122"/>
            </a:endParaRPr>
          </a:p>
        </p:txBody>
      </p:sp>
      <p:graphicFrame>
        <p:nvGraphicFramePr>
          <p:cNvPr id="9238" name="Object 29"/>
          <p:cNvGraphicFramePr>
            <a:graphicFrameLocks noChangeAspect="1"/>
          </p:cNvGraphicFramePr>
          <p:nvPr/>
        </p:nvGraphicFramePr>
        <p:xfrm>
          <a:off x="4040067" y="1674813"/>
          <a:ext cx="388326" cy="1249362"/>
        </p:xfrm>
        <a:graphic>
          <a:graphicData uri="http://schemas.openxmlformats.org/presentationml/2006/ole">
            <mc:AlternateContent xmlns:mc="http://schemas.openxmlformats.org/markup-compatibility/2006">
              <mc:Choice xmlns:v="urn:schemas-microsoft-com:vml" Requires="v">
                <p:oleObj name="BMP 图象" r:id="rId4" imgW="514422" imgH="1523810" progId="Paint.Picture">
                  <p:embed/>
                </p:oleObj>
              </mc:Choice>
              <mc:Fallback>
                <p:oleObj name="BMP 图象" r:id="rId4" imgW="514422" imgH="1523810" progId="Paint.Picture">
                  <p:embed/>
                  <p:pic>
                    <p:nvPicPr>
                      <p:cNvPr id="0" name="Object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0067" y="1674813"/>
                        <a:ext cx="388326" cy="124936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39" name="Object 31"/>
          <p:cNvGraphicFramePr>
            <a:graphicFrameLocks noChangeAspect="1"/>
          </p:cNvGraphicFramePr>
          <p:nvPr/>
        </p:nvGraphicFramePr>
        <p:xfrm>
          <a:off x="1790700" y="1814514"/>
          <a:ext cx="269631" cy="885825"/>
        </p:xfrm>
        <a:graphic>
          <a:graphicData uri="http://schemas.openxmlformats.org/presentationml/2006/ole">
            <mc:AlternateContent xmlns:mc="http://schemas.openxmlformats.org/markup-compatibility/2006">
              <mc:Choice xmlns:v="urn:schemas-microsoft-com:vml" Requires="v">
                <p:oleObj name="BMP 图象" r:id="rId6" imgW="485586" imgH="1476190" progId="Paint.Picture">
                  <p:embed/>
                </p:oleObj>
              </mc:Choice>
              <mc:Fallback>
                <p:oleObj name="BMP 图象" r:id="rId6" imgW="485586" imgH="1476190" progId="Paint.Picture">
                  <p:embed/>
                  <p:pic>
                    <p:nvPicPr>
                      <p:cNvPr id="0" name="Object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1814514"/>
                        <a:ext cx="269631" cy="88582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40" name="Object 32"/>
          <p:cNvGraphicFramePr>
            <a:graphicFrameLocks noChangeAspect="1"/>
          </p:cNvGraphicFramePr>
          <p:nvPr/>
        </p:nvGraphicFramePr>
        <p:xfrm>
          <a:off x="1790700" y="519114"/>
          <a:ext cx="215412" cy="879475"/>
        </p:xfrm>
        <a:graphic>
          <a:graphicData uri="http://schemas.openxmlformats.org/presentationml/2006/ole">
            <mc:AlternateContent xmlns:mc="http://schemas.openxmlformats.org/markup-compatibility/2006">
              <mc:Choice xmlns:v="urn:schemas-microsoft-com:vml" Requires="v">
                <p:oleObj name="BMP 图象" r:id="rId8" imgW="390580" imgH="1476190" progId="Paint.Picture">
                  <p:embed/>
                </p:oleObj>
              </mc:Choice>
              <mc:Fallback>
                <p:oleObj name="BMP 图象" r:id="rId8" imgW="390580" imgH="1476190" progId="Paint.Picture">
                  <p:embed/>
                  <p:pic>
                    <p:nvPicPr>
                      <p:cNvPr id="0" name="Object 3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519114"/>
                        <a:ext cx="215412" cy="8794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41" name="Object 33"/>
          <p:cNvGraphicFramePr>
            <a:graphicFrameLocks noChangeAspect="1"/>
          </p:cNvGraphicFramePr>
          <p:nvPr/>
        </p:nvGraphicFramePr>
        <p:xfrm>
          <a:off x="1830266" y="3109914"/>
          <a:ext cx="215411" cy="879475"/>
        </p:xfrm>
        <a:graphic>
          <a:graphicData uri="http://schemas.openxmlformats.org/presentationml/2006/ole">
            <mc:AlternateContent xmlns:mc="http://schemas.openxmlformats.org/markup-compatibility/2006">
              <mc:Choice xmlns:v="urn:schemas-microsoft-com:vml" Requires="v">
                <p:oleObj name="BMP 图象" r:id="rId10" imgW="390580" imgH="1476190" progId="Paint.Picture">
                  <p:embed/>
                </p:oleObj>
              </mc:Choice>
              <mc:Fallback>
                <p:oleObj name="BMP 图象" r:id="rId10" imgW="390580" imgH="1476190" progId="Paint.Picture">
                  <p:embed/>
                  <p:pic>
                    <p:nvPicPr>
                      <p:cNvPr id="0" name="Object 3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30266" y="3109914"/>
                        <a:ext cx="215411" cy="8794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42" name="Object 34"/>
          <p:cNvGraphicFramePr>
            <a:graphicFrameLocks noChangeAspect="1"/>
          </p:cNvGraphicFramePr>
          <p:nvPr/>
        </p:nvGraphicFramePr>
        <p:xfrm>
          <a:off x="1790700" y="4405314"/>
          <a:ext cx="269631" cy="885825"/>
        </p:xfrm>
        <a:graphic>
          <a:graphicData uri="http://schemas.openxmlformats.org/presentationml/2006/ole">
            <mc:AlternateContent xmlns:mc="http://schemas.openxmlformats.org/markup-compatibility/2006">
              <mc:Choice xmlns:v="urn:schemas-microsoft-com:vml" Requires="v">
                <p:oleObj name="BMP 图象" r:id="rId11" imgW="485586" imgH="1476190" progId="Paint.Picture">
                  <p:embed/>
                </p:oleObj>
              </mc:Choice>
              <mc:Fallback>
                <p:oleObj name="BMP 图象" r:id="rId11" imgW="485586" imgH="1476190" progId="Paint.Picture">
                  <p:embed/>
                  <p:pic>
                    <p:nvPicPr>
                      <p:cNvPr id="0" name="Object 3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4405314"/>
                        <a:ext cx="269631" cy="88582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9243" name="Object 35"/>
          <p:cNvGraphicFramePr>
            <a:graphicFrameLocks noChangeAspect="1"/>
          </p:cNvGraphicFramePr>
          <p:nvPr>
            <p:extLst>
              <p:ext uri="{D42A27DB-BD31-4B8C-83A1-F6EECF244321}">
                <p14:modId xmlns:p14="http://schemas.microsoft.com/office/powerpoint/2010/main" val="129399696"/>
              </p:ext>
            </p:extLst>
          </p:nvPr>
        </p:nvGraphicFramePr>
        <p:xfrm>
          <a:off x="1790700" y="5639519"/>
          <a:ext cx="269631" cy="885825"/>
        </p:xfrm>
        <a:graphic>
          <a:graphicData uri="http://schemas.openxmlformats.org/presentationml/2006/ole">
            <mc:AlternateContent xmlns:mc="http://schemas.openxmlformats.org/markup-compatibility/2006">
              <mc:Choice xmlns:v="urn:schemas-microsoft-com:vml" Requires="v">
                <p:oleObj name="BMP 图象" r:id="rId12" imgW="485586" imgH="1476190" progId="Paint.Picture">
                  <p:embed/>
                </p:oleObj>
              </mc:Choice>
              <mc:Fallback>
                <p:oleObj name="BMP 图象" r:id="rId12" imgW="485586" imgH="1476190" progId="Paint.Picture">
                  <p:embed/>
                  <p:pic>
                    <p:nvPicPr>
                      <p:cNvPr id="0" name="Object 3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0700" y="5639519"/>
                        <a:ext cx="269631" cy="88582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9541" name="Text Box 37"/>
          <p:cNvSpPr txBox="1">
            <a:spLocks noChangeArrowheads="1"/>
          </p:cNvSpPr>
          <p:nvPr/>
        </p:nvSpPr>
        <p:spPr bwMode="auto">
          <a:xfrm>
            <a:off x="6071089" y="4781551"/>
            <a:ext cx="1982665" cy="3968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zh-CN" altLang="en-US" sz="1800"/>
              <a:t>未能查出</a:t>
            </a:r>
            <a:r>
              <a:rPr kumimoji="0" lang="en-US" altLang="zh-CN" sz="1800"/>
              <a:t>Cu</a:t>
            </a:r>
            <a:r>
              <a:rPr kumimoji="0" lang="en-US" altLang="zh-CN" sz="1800" baseline="30000"/>
              <a:t>2+</a:t>
            </a:r>
            <a:r>
              <a:rPr kumimoji="0" lang="en-US" altLang="zh-CN" sz="2000">
                <a:ea typeface="宋体" charset="-122"/>
              </a:rPr>
              <a:t> </a:t>
            </a:r>
            <a:endParaRPr kumimoji="0" lang="zh-CN" altLang="en-US" sz="2000">
              <a:ea typeface="宋体" charset="-122"/>
            </a:endParaRPr>
          </a:p>
        </p:txBody>
      </p:sp>
      <p:graphicFrame>
        <p:nvGraphicFramePr>
          <p:cNvPr id="9245" name="Object 38"/>
          <p:cNvGraphicFramePr>
            <a:graphicFrameLocks noChangeAspect="1"/>
          </p:cNvGraphicFramePr>
          <p:nvPr/>
        </p:nvGraphicFramePr>
        <p:xfrm>
          <a:off x="4040067" y="4379913"/>
          <a:ext cx="325315" cy="1136650"/>
        </p:xfrm>
        <a:graphic>
          <a:graphicData uri="http://schemas.openxmlformats.org/presentationml/2006/ole">
            <mc:AlternateContent xmlns:mc="http://schemas.openxmlformats.org/markup-compatibility/2006">
              <mc:Choice xmlns:v="urn:schemas-microsoft-com:vml" Requires="v">
                <p:oleObj name="BMP 图象" r:id="rId13" imgW="457143" imgH="1476190" progId="Paint.Picture">
                  <p:embed/>
                </p:oleObj>
              </mc:Choice>
              <mc:Fallback>
                <p:oleObj name="BMP 图象" r:id="rId13" imgW="457143" imgH="1476190" progId="Paint.Picture">
                  <p:embed/>
                  <p:pic>
                    <p:nvPicPr>
                      <p:cNvPr id="0" name="Object 38"/>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40067" y="4379913"/>
                        <a:ext cx="325315" cy="113665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9545" name="Text Box 41"/>
          <p:cNvSpPr txBox="1">
            <a:spLocks noChangeArrowheads="1"/>
          </p:cNvSpPr>
          <p:nvPr/>
        </p:nvSpPr>
        <p:spPr bwMode="auto">
          <a:xfrm>
            <a:off x="5991959" y="3503614"/>
            <a:ext cx="1982665" cy="3968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zh-CN" altLang="en-US" sz="2000">
                <a:solidFill>
                  <a:srgbClr val="FFFFFF"/>
                </a:solidFill>
              </a:rPr>
              <a:t> </a:t>
            </a:r>
            <a:r>
              <a:rPr kumimoji="0" lang="zh-CN" altLang="en-US" sz="1800"/>
              <a:t>示有</a:t>
            </a:r>
            <a:r>
              <a:rPr kumimoji="0" lang="en-US" altLang="zh-CN" sz="1800"/>
              <a:t>Cu</a:t>
            </a:r>
            <a:r>
              <a:rPr kumimoji="0" lang="en-US" altLang="zh-CN" sz="1800" baseline="30000"/>
              <a:t>2</a:t>
            </a:r>
            <a:r>
              <a:rPr kumimoji="0" lang="en-US" altLang="zh-CN" sz="1800" baseline="30000">
                <a:solidFill>
                  <a:srgbClr val="0000F0"/>
                </a:solidFill>
              </a:rPr>
              <a:t>+</a:t>
            </a:r>
            <a:r>
              <a:rPr kumimoji="0" lang="en-US" altLang="zh-CN" sz="2000">
                <a:ea typeface="宋体" charset="-122"/>
              </a:rPr>
              <a:t> </a:t>
            </a:r>
            <a:endParaRPr kumimoji="0" lang="zh-CN" altLang="en-US" sz="2000">
              <a:ea typeface="宋体" charset="-122"/>
            </a:endParaRPr>
          </a:p>
        </p:txBody>
      </p:sp>
      <p:graphicFrame>
        <p:nvGraphicFramePr>
          <p:cNvPr id="9249" name="Object 43"/>
          <p:cNvGraphicFramePr>
            <a:graphicFrameLocks noChangeAspect="1"/>
          </p:cNvGraphicFramePr>
          <p:nvPr/>
        </p:nvGraphicFramePr>
        <p:xfrm>
          <a:off x="4040066" y="2998788"/>
          <a:ext cx="298938" cy="1293812"/>
        </p:xfrm>
        <a:graphic>
          <a:graphicData uri="http://schemas.openxmlformats.org/presentationml/2006/ole">
            <mc:AlternateContent xmlns:mc="http://schemas.openxmlformats.org/markup-compatibility/2006">
              <mc:Choice xmlns:v="urn:schemas-microsoft-com:vml" Requires="v">
                <p:oleObj name="BMP 图象" r:id="rId15" imgW="371527" imgH="1486107" progId="Paint.Picture">
                  <p:embed/>
                </p:oleObj>
              </mc:Choice>
              <mc:Fallback>
                <p:oleObj name="BMP 图象" r:id="rId15" imgW="371527" imgH="1486107" progId="Paint.Picture">
                  <p:embed/>
                  <p:pic>
                    <p:nvPicPr>
                      <p:cNvPr id="0" name="Object 43"/>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040066" y="2998788"/>
                        <a:ext cx="298938" cy="1293812"/>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49549" name="Text Box 45"/>
          <p:cNvSpPr txBox="1">
            <a:spLocks noChangeArrowheads="1"/>
          </p:cNvSpPr>
          <p:nvPr/>
        </p:nvSpPr>
        <p:spPr bwMode="auto">
          <a:xfrm>
            <a:off x="5849816" y="5859464"/>
            <a:ext cx="2577612" cy="70167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50000"/>
              </a:spcBef>
              <a:defRPr/>
            </a:pPr>
            <a:r>
              <a:rPr kumimoji="0" lang="en-US" altLang="zh-CN" sz="2000" dirty="0"/>
              <a:t>X</a:t>
            </a:r>
            <a:r>
              <a:rPr kumimoji="0" lang="zh-CN" altLang="en-US" sz="2000" dirty="0"/>
              <a:t>射线晶体衍射证明为</a:t>
            </a:r>
            <a:r>
              <a:rPr kumimoji="0" lang="zh-CN" altLang="en-US" sz="2000" dirty="0">
                <a:solidFill>
                  <a:srgbClr val="0000CC"/>
                </a:solidFill>
                <a:latin typeface="Arial" charset="0"/>
              </a:rPr>
              <a:t>[</a:t>
            </a:r>
            <a:r>
              <a:rPr kumimoji="0" lang="en-US" altLang="zh-CN" sz="2000" dirty="0">
                <a:solidFill>
                  <a:srgbClr val="0000CC"/>
                </a:solidFill>
                <a:latin typeface="Arial" charset="0"/>
              </a:rPr>
              <a:t>Cu(NH</a:t>
            </a:r>
            <a:r>
              <a:rPr kumimoji="0" lang="en-US" altLang="zh-CN" sz="2000" baseline="-30000" dirty="0">
                <a:solidFill>
                  <a:srgbClr val="0000CC"/>
                </a:solidFill>
                <a:latin typeface="Arial" charset="0"/>
              </a:rPr>
              <a:t>3</a:t>
            </a:r>
            <a:r>
              <a:rPr kumimoji="0" lang="en-US" altLang="zh-CN" sz="2000" dirty="0">
                <a:solidFill>
                  <a:srgbClr val="0000CC"/>
                </a:solidFill>
                <a:latin typeface="Arial" charset="0"/>
              </a:rPr>
              <a:t>)</a:t>
            </a:r>
            <a:r>
              <a:rPr kumimoji="0" lang="en-US" altLang="zh-CN" sz="2000" baseline="-30000" dirty="0">
                <a:solidFill>
                  <a:srgbClr val="0000CC"/>
                </a:solidFill>
                <a:latin typeface="Arial" charset="0"/>
              </a:rPr>
              <a:t>4</a:t>
            </a:r>
            <a:r>
              <a:rPr kumimoji="0" lang="en-US" altLang="zh-CN" sz="2000" dirty="0">
                <a:solidFill>
                  <a:srgbClr val="0000CC"/>
                </a:solidFill>
                <a:latin typeface="Arial" charset="0"/>
              </a:rPr>
              <a:t>]SO</a:t>
            </a:r>
            <a:r>
              <a:rPr kumimoji="0" lang="en-US" altLang="zh-CN" sz="2000" baseline="-30000" dirty="0">
                <a:solidFill>
                  <a:srgbClr val="0000CC"/>
                </a:solidFill>
                <a:latin typeface="Arial" charset="0"/>
              </a:rPr>
              <a:t>4</a:t>
            </a:r>
            <a:r>
              <a:rPr kumimoji="0" lang="en-US" altLang="zh-CN" sz="2000" dirty="0">
                <a:solidFill>
                  <a:srgbClr val="0000CC"/>
                </a:solidFill>
                <a:latin typeface="Arial Black" pitchFamily="34" charset="0"/>
              </a:rPr>
              <a:t>   </a:t>
            </a:r>
          </a:p>
        </p:txBody>
      </p:sp>
      <p:graphicFrame>
        <p:nvGraphicFramePr>
          <p:cNvPr id="9252" name="Object 47"/>
          <p:cNvGraphicFramePr>
            <a:graphicFrameLocks noChangeAspect="1"/>
          </p:cNvGraphicFramePr>
          <p:nvPr/>
        </p:nvGraphicFramePr>
        <p:xfrm>
          <a:off x="4063512" y="5535613"/>
          <a:ext cx="268165" cy="1219200"/>
        </p:xfrm>
        <a:graphic>
          <a:graphicData uri="http://schemas.openxmlformats.org/presentationml/2006/ole">
            <mc:AlternateContent xmlns:mc="http://schemas.openxmlformats.org/markup-compatibility/2006">
              <mc:Choice xmlns:v="urn:schemas-microsoft-com:vml" Requires="v">
                <p:oleObj name="BMP 图象" r:id="rId17" imgW="352474" imgH="1476190" progId="Paint.Picture">
                  <p:embed/>
                </p:oleObj>
              </mc:Choice>
              <mc:Fallback>
                <p:oleObj name="BMP 图象" r:id="rId17" imgW="352474" imgH="1476190" progId="Paint.Picture">
                  <p:embed/>
                  <p:pic>
                    <p:nvPicPr>
                      <p:cNvPr id="0" name="Object 4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063512" y="5535613"/>
                        <a:ext cx="268165" cy="1219200"/>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AutoShape 11"/>
          <p:cNvSpPr>
            <a:spLocks noChangeArrowheads="1"/>
          </p:cNvSpPr>
          <p:nvPr/>
        </p:nvSpPr>
        <p:spPr bwMode="auto">
          <a:xfrm flipV="1">
            <a:off x="2555776" y="2145679"/>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38" name="AutoShape 11"/>
          <p:cNvSpPr>
            <a:spLocks noChangeArrowheads="1"/>
          </p:cNvSpPr>
          <p:nvPr/>
        </p:nvSpPr>
        <p:spPr bwMode="auto">
          <a:xfrm flipV="1">
            <a:off x="2555776" y="3513831"/>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39" name="AutoShape 11"/>
          <p:cNvSpPr>
            <a:spLocks noChangeArrowheads="1"/>
          </p:cNvSpPr>
          <p:nvPr/>
        </p:nvSpPr>
        <p:spPr bwMode="auto">
          <a:xfrm flipV="1">
            <a:off x="2555776" y="4881983"/>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0" name="AutoShape 11"/>
          <p:cNvSpPr>
            <a:spLocks noChangeArrowheads="1"/>
          </p:cNvSpPr>
          <p:nvPr/>
        </p:nvSpPr>
        <p:spPr bwMode="auto">
          <a:xfrm flipV="1">
            <a:off x="2555776" y="6322143"/>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1" name="AutoShape 11"/>
          <p:cNvSpPr>
            <a:spLocks noChangeArrowheads="1"/>
          </p:cNvSpPr>
          <p:nvPr/>
        </p:nvSpPr>
        <p:spPr bwMode="auto">
          <a:xfrm flipV="1">
            <a:off x="4860032" y="944403"/>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2" name="AutoShape 11"/>
          <p:cNvSpPr>
            <a:spLocks noChangeArrowheads="1"/>
          </p:cNvSpPr>
          <p:nvPr/>
        </p:nvSpPr>
        <p:spPr bwMode="auto">
          <a:xfrm flipV="1">
            <a:off x="4860032" y="2289695"/>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3" name="AutoShape 11"/>
          <p:cNvSpPr>
            <a:spLocks noChangeArrowheads="1"/>
          </p:cNvSpPr>
          <p:nvPr/>
        </p:nvSpPr>
        <p:spPr bwMode="auto">
          <a:xfrm flipV="1">
            <a:off x="4860032" y="3585839"/>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4" name="AutoShape 11"/>
          <p:cNvSpPr>
            <a:spLocks noChangeArrowheads="1"/>
          </p:cNvSpPr>
          <p:nvPr/>
        </p:nvSpPr>
        <p:spPr bwMode="auto">
          <a:xfrm flipV="1">
            <a:off x="4860032" y="4881983"/>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45" name="AutoShape 11"/>
          <p:cNvSpPr>
            <a:spLocks noChangeArrowheads="1"/>
          </p:cNvSpPr>
          <p:nvPr/>
        </p:nvSpPr>
        <p:spPr bwMode="auto">
          <a:xfrm flipV="1">
            <a:off x="4860032" y="6165304"/>
            <a:ext cx="1224136" cy="203201"/>
          </a:xfrm>
          <a:prstGeom prst="rightArrow">
            <a:avLst>
              <a:gd name="adj1" fmla="val 50000"/>
              <a:gd name="adj2" fmla="val 223718"/>
            </a:avLst>
          </a:prstGeom>
          <a:gradFill rotWithShape="0">
            <a:gsLst>
              <a:gs pos="0">
                <a:schemeClr val="tx1"/>
              </a:gs>
              <a:gs pos="100000">
                <a:srgbClr val="E90FCA"/>
              </a:gs>
            </a:gsLst>
            <a:lin ang="0" scaled="1"/>
          </a:gra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6450" name="Text Box 2"/>
          <p:cNvSpPr txBox="1">
            <a:spLocks noChangeArrowheads="1"/>
          </p:cNvSpPr>
          <p:nvPr/>
        </p:nvSpPr>
        <p:spPr bwMode="auto">
          <a:xfrm>
            <a:off x="373264" y="4005064"/>
            <a:ext cx="8591224" cy="136306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Font typeface="Wingdings" pitchFamily="2" charset="2"/>
              <a:buNone/>
              <a:defRPr/>
            </a:pPr>
            <a:r>
              <a:rPr kumimoji="0" lang="zh-CN" altLang="en-US" b="0" dirty="0">
                <a:latin typeface="黑体" pitchFamily="2" charset="-122"/>
              </a:rPr>
              <a:t>配位化合物的复杂离子称为配离子。是一种较为稳定的结构单元，既可存在于晶体中，也可存在于溶液中。可以是阳离子、阴离子或中性分子。通常用 </a:t>
            </a:r>
            <a:r>
              <a:rPr kumimoji="0" lang="en-US" altLang="zh-CN" b="0" dirty="0">
                <a:solidFill>
                  <a:schemeClr val="tx2"/>
                </a:solidFill>
                <a:latin typeface="黑体" pitchFamily="2" charset="-122"/>
              </a:rPr>
              <a:t>[ ]</a:t>
            </a:r>
            <a:r>
              <a:rPr kumimoji="0" lang="en-US" altLang="zh-CN" b="0" dirty="0">
                <a:latin typeface="黑体" pitchFamily="2" charset="-122"/>
              </a:rPr>
              <a:t> </a:t>
            </a:r>
            <a:r>
              <a:rPr kumimoji="0" lang="zh-CN" altLang="en-US" b="0" dirty="0">
                <a:latin typeface="黑体" pitchFamily="2" charset="-122"/>
              </a:rPr>
              <a:t>标出。</a:t>
            </a:r>
          </a:p>
        </p:txBody>
      </p:sp>
      <p:sp>
        <p:nvSpPr>
          <p:cNvPr id="10244" name="Rectangle 6"/>
          <p:cNvSpPr>
            <a:spLocks noChangeArrowheads="1"/>
          </p:cNvSpPr>
          <p:nvPr/>
        </p:nvSpPr>
        <p:spPr bwMode="auto">
          <a:xfrm>
            <a:off x="323528" y="1268760"/>
            <a:ext cx="8496944" cy="2419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kumimoji="0" lang="zh-CN" altLang="en-US" sz="2400" b="0" dirty="0">
                <a:solidFill>
                  <a:srgbClr val="CC1854"/>
                </a:solidFill>
                <a:latin typeface="Arial" charset="0"/>
                <a:ea typeface="黑体" pitchFamily="2" charset="-122"/>
              </a:rPr>
              <a:t>配位化合物</a:t>
            </a:r>
            <a:r>
              <a:rPr kumimoji="0" lang="zh-CN" altLang="en-US" sz="2400" b="0" dirty="0">
                <a:solidFill>
                  <a:srgbClr val="0000CC"/>
                </a:solidFill>
                <a:latin typeface="Arial" charset="0"/>
                <a:ea typeface="黑体" pitchFamily="2" charset="-122"/>
              </a:rPr>
              <a:t>（简称配合物）是由给出孤对电子或多个不定域电子的一定数目的离子或分子（称为</a:t>
            </a:r>
            <a:r>
              <a:rPr kumimoji="0" lang="zh-CN" altLang="en-US" sz="2400" b="0" dirty="0">
                <a:solidFill>
                  <a:srgbClr val="BD09DB"/>
                </a:solidFill>
                <a:latin typeface="Arial" charset="0"/>
                <a:ea typeface="黑体" pitchFamily="2" charset="-122"/>
              </a:rPr>
              <a:t>配体</a:t>
            </a:r>
            <a:r>
              <a:rPr kumimoji="0" lang="zh-CN" altLang="en-US" sz="2400" b="0" dirty="0">
                <a:solidFill>
                  <a:srgbClr val="0000CC"/>
                </a:solidFill>
                <a:latin typeface="Arial" charset="0"/>
                <a:ea typeface="黑体" pitchFamily="2" charset="-122"/>
              </a:rPr>
              <a:t>）和具有接受孤对电子或多个不定域电子的空位原子或离子（统称为</a:t>
            </a:r>
            <a:r>
              <a:rPr kumimoji="0" lang="zh-CN" altLang="en-US" sz="2400" b="0" dirty="0">
                <a:solidFill>
                  <a:srgbClr val="BD09DB"/>
                </a:solidFill>
                <a:latin typeface="Arial" charset="0"/>
                <a:ea typeface="黑体" pitchFamily="2" charset="-122"/>
              </a:rPr>
              <a:t>中心原子</a:t>
            </a:r>
            <a:r>
              <a:rPr kumimoji="0" lang="zh-CN" altLang="en-US" sz="2400" b="0" dirty="0">
                <a:solidFill>
                  <a:srgbClr val="0000CC"/>
                </a:solidFill>
                <a:latin typeface="Arial" charset="0"/>
                <a:ea typeface="黑体" pitchFamily="2" charset="-122"/>
              </a:rPr>
              <a:t>）按一定组成和空间构型所形成的化合物。</a:t>
            </a:r>
          </a:p>
          <a:p>
            <a:pPr eaLnBrk="1" hangingPunct="1">
              <a:lnSpc>
                <a:spcPct val="150000"/>
              </a:lnSpc>
              <a:spcBef>
                <a:spcPct val="0"/>
              </a:spcBef>
              <a:buFontTx/>
              <a:buNone/>
            </a:pPr>
            <a:r>
              <a:rPr lang="en-US" altLang="zh-CN" sz="2400" b="0" dirty="0">
                <a:solidFill>
                  <a:schemeClr val="tx1"/>
                </a:solidFill>
                <a:latin typeface="Arial" charset="0"/>
                <a:ea typeface="黑体" pitchFamily="2" charset="-122"/>
              </a:rPr>
              <a:t>	L </a:t>
            </a:r>
            <a:r>
              <a:rPr lang="en-US" altLang="zh-CN" sz="2400" b="0" dirty="0">
                <a:solidFill>
                  <a:schemeClr val="tx1"/>
                </a:solidFill>
                <a:latin typeface="Arial" charset="0"/>
                <a:ea typeface="黑体" pitchFamily="2" charset="-122"/>
                <a:sym typeface="Symbol" pitchFamily="18" charset="2"/>
              </a:rPr>
              <a:t> </a:t>
            </a:r>
            <a:r>
              <a:rPr lang="en-US" altLang="zh-CN" sz="2400" b="0" dirty="0">
                <a:solidFill>
                  <a:schemeClr val="tx1"/>
                </a:solidFill>
                <a:latin typeface="Arial" charset="0"/>
                <a:ea typeface="黑体" pitchFamily="2" charset="-122"/>
              </a:rPr>
              <a:t>M</a:t>
            </a:r>
            <a:endParaRPr lang="zh-CN" altLang="en-US" sz="2400" b="0" dirty="0">
              <a:solidFill>
                <a:schemeClr val="tx1"/>
              </a:solidFill>
              <a:latin typeface="Arial" charset="0"/>
              <a:ea typeface="黑体" pitchFamily="2" charset="-122"/>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矩形 5"/>
          <p:cNvSpPr/>
          <p:nvPr/>
        </p:nvSpPr>
        <p:spPr>
          <a:xfrm>
            <a:off x="2915816" y="188640"/>
            <a:ext cx="3480440" cy="584775"/>
          </a:xfrm>
          <a:prstGeom prst="rect">
            <a:avLst/>
          </a:prstGeom>
        </p:spPr>
        <p:txBody>
          <a:bodyPr wrap="none">
            <a:spAutoFit/>
          </a:bodyPr>
          <a:lstStyle/>
          <a:p>
            <a:r>
              <a:rPr kumimoji="0" lang="zh-CN" altLang="en-US" sz="3200" dirty="0">
                <a:solidFill>
                  <a:srgbClr val="C00000"/>
                </a:solidFill>
                <a:latin typeface="Arial" charset="0"/>
              </a:rPr>
              <a:t>配位化合物的定义</a:t>
            </a:r>
            <a:endParaRPr lang="zh-CN" altLang="en-US" sz="3200" dirty="0">
              <a:solidFill>
                <a:srgbClr val="C0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474" name="Text Box 2"/>
          <p:cNvSpPr txBox="1">
            <a:spLocks noChangeArrowheads="1"/>
          </p:cNvSpPr>
          <p:nvPr/>
        </p:nvSpPr>
        <p:spPr bwMode="auto">
          <a:xfrm>
            <a:off x="109940" y="1085851"/>
            <a:ext cx="3958004" cy="142192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buClr>
                <a:srgbClr val="FF0000"/>
              </a:buClr>
              <a:buFont typeface="Wingdings" pitchFamily="2" charset="2"/>
              <a:buNone/>
              <a:defRPr/>
            </a:pPr>
            <a:r>
              <a:rPr kumimoji="0" lang="en-US" altLang="zh-CN" dirty="0">
                <a:solidFill>
                  <a:schemeClr val="accent2"/>
                </a:solidFill>
                <a:sym typeface="Symbol" pitchFamily="18" charset="2"/>
              </a:rPr>
              <a:t> </a:t>
            </a:r>
            <a:r>
              <a:rPr kumimoji="0" lang="zh-CN" altLang="en-US" dirty="0">
                <a:solidFill>
                  <a:schemeClr val="accent2"/>
                </a:solidFill>
              </a:rPr>
              <a:t>内界和外界</a:t>
            </a:r>
            <a:r>
              <a:rPr kumimoji="0" lang="zh-CN" altLang="en-US" dirty="0">
                <a:solidFill>
                  <a:srgbClr val="FFFF00"/>
                </a:solidFill>
              </a:rPr>
              <a:t>    </a:t>
            </a:r>
            <a:r>
              <a:rPr kumimoji="0" lang="zh-CN" altLang="en-US" dirty="0"/>
              <a:t>内界由中心离子和配位体构成，放在</a:t>
            </a:r>
            <a:r>
              <a:rPr kumimoji="0" lang="en-US" altLang="zh-CN" dirty="0">
                <a:solidFill>
                  <a:schemeClr val="tx2"/>
                </a:solidFill>
              </a:rPr>
              <a:t>[  ]</a:t>
            </a:r>
            <a:r>
              <a:rPr kumimoji="0" lang="zh-CN" altLang="en-US" dirty="0"/>
              <a:t>内。</a:t>
            </a:r>
            <a:r>
              <a:rPr kumimoji="0" lang="en-US" altLang="zh-CN" dirty="0">
                <a:solidFill>
                  <a:schemeClr val="tx2"/>
                </a:solidFill>
              </a:rPr>
              <a:t>[  ]</a:t>
            </a:r>
            <a:r>
              <a:rPr kumimoji="0" lang="zh-CN" altLang="en-US" dirty="0"/>
              <a:t>以外部分称为外界</a:t>
            </a:r>
          </a:p>
        </p:txBody>
      </p:sp>
      <p:sp>
        <p:nvSpPr>
          <p:cNvPr id="1897475" name="Text Box 3"/>
          <p:cNvSpPr txBox="1">
            <a:spLocks noChangeArrowheads="1"/>
          </p:cNvSpPr>
          <p:nvPr/>
        </p:nvSpPr>
        <p:spPr bwMode="auto">
          <a:xfrm>
            <a:off x="107504" y="2573338"/>
            <a:ext cx="4785946"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rgbClr val="FF0000"/>
              </a:buClr>
              <a:buFont typeface="Wingdings" pitchFamily="2" charset="2"/>
              <a:buNone/>
              <a:defRPr/>
            </a:pPr>
            <a:r>
              <a:rPr kumimoji="0" lang="zh-CN" altLang="en-US" dirty="0">
                <a:solidFill>
                  <a:schemeClr val="accent2"/>
                </a:solidFill>
                <a:latin typeface="黑体" pitchFamily="2" charset="-122"/>
              </a:rPr>
              <a:t>中心离子或中心原子  </a:t>
            </a:r>
            <a:r>
              <a:rPr kumimoji="0" lang="zh-CN" altLang="en-US" dirty="0">
                <a:latin typeface="黑体" pitchFamily="2" charset="-122"/>
              </a:rPr>
              <a:t>位于配离子</a:t>
            </a:r>
            <a:r>
              <a:rPr kumimoji="0" lang="en-US" altLang="zh-CN" dirty="0">
                <a:latin typeface="黑体" pitchFamily="2" charset="-122"/>
              </a:rPr>
              <a:t>(</a:t>
            </a:r>
            <a:r>
              <a:rPr kumimoji="0" lang="zh-CN" altLang="en-US" dirty="0">
                <a:latin typeface="黑体" pitchFamily="2" charset="-122"/>
              </a:rPr>
              <a:t>或分子</a:t>
            </a:r>
            <a:r>
              <a:rPr kumimoji="0" lang="en-US" altLang="zh-CN" dirty="0">
                <a:latin typeface="黑体" pitchFamily="2" charset="-122"/>
              </a:rPr>
              <a:t>)</a:t>
            </a:r>
            <a:r>
              <a:rPr kumimoji="0" lang="zh-CN" altLang="en-US" dirty="0">
                <a:latin typeface="黑体" pitchFamily="2" charset="-122"/>
              </a:rPr>
              <a:t>的中心。</a:t>
            </a:r>
            <a:r>
              <a:rPr lang="zh-CN" altLang="en-US" dirty="0">
                <a:latin typeface="黑体" pitchFamily="2" charset="-122"/>
              </a:rPr>
              <a:t>是配合物中具有接受孤对电子或不定域电子 的空位的离子或原子，</a:t>
            </a:r>
            <a:r>
              <a:rPr kumimoji="0" lang="zh-CN" altLang="en-US" dirty="0">
                <a:solidFill>
                  <a:srgbClr val="0101FF"/>
                </a:solidFill>
              </a:rPr>
              <a:t>例： </a:t>
            </a:r>
            <a:r>
              <a:rPr kumimoji="0" lang="zh-CN" altLang="en-US" dirty="0"/>
              <a:t>[</a:t>
            </a:r>
            <a:r>
              <a:rPr kumimoji="0" lang="en-US" altLang="zh-CN" dirty="0">
                <a:solidFill>
                  <a:srgbClr val="FF3300"/>
                </a:solidFill>
              </a:rPr>
              <a:t>Si</a:t>
            </a:r>
            <a:r>
              <a:rPr kumimoji="0" lang="en-US" altLang="zh-CN" dirty="0"/>
              <a:t>F</a:t>
            </a:r>
            <a:r>
              <a:rPr kumimoji="0" lang="en-US" altLang="zh-CN" baseline="-25000" dirty="0"/>
              <a:t>6</a:t>
            </a:r>
            <a:r>
              <a:rPr kumimoji="0" lang="en-US" altLang="zh-CN" dirty="0"/>
              <a:t>]</a:t>
            </a:r>
            <a:r>
              <a:rPr kumimoji="0" lang="en-US" altLang="zh-CN" baseline="30000" dirty="0"/>
              <a:t>2-</a:t>
            </a:r>
            <a:r>
              <a:rPr kumimoji="0" lang="zh-CN" altLang="en-US" dirty="0"/>
              <a:t>、</a:t>
            </a:r>
            <a:r>
              <a:rPr kumimoji="0" lang="en-US" altLang="zh-CN" dirty="0"/>
              <a:t>[</a:t>
            </a:r>
            <a:r>
              <a:rPr kumimoji="0" lang="en-US" altLang="zh-CN" dirty="0">
                <a:solidFill>
                  <a:srgbClr val="FF3300"/>
                </a:solidFill>
              </a:rPr>
              <a:t>Fe</a:t>
            </a:r>
            <a:r>
              <a:rPr kumimoji="0" lang="en-US" altLang="zh-CN" dirty="0"/>
              <a:t>F</a:t>
            </a:r>
            <a:r>
              <a:rPr kumimoji="0" lang="en-US" altLang="zh-CN" baseline="-25000" dirty="0"/>
              <a:t>6</a:t>
            </a:r>
            <a:r>
              <a:rPr kumimoji="0" lang="en-US" altLang="zh-CN" dirty="0"/>
              <a:t>]</a:t>
            </a:r>
            <a:r>
              <a:rPr kumimoji="0" lang="en-US" altLang="zh-CN" baseline="30000" dirty="0"/>
              <a:t>3-</a:t>
            </a:r>
            <a:r>
              <a:rPr kumimoji="0" lang="zh-CN" altLang="en-US" dirty="0"/>
              <a:t>、 </a:t>
            </a:r>
            <a:r>
              <a:rPr kumimoji="0" lang="en-US" altLang="zh-CN" dirty="0">
                <a:solidFill>
                  <a:srgbClr val="FF3300"/>
                </a:solidFill>
              </a:rPr>
              <a:t>Fe</a:t>
            </a:r>
            <a:r>
              <a:rPr kumimoji="0" lang="en-US" altLang="zh-CN" dirty="0"/>
              <a:t>(CO)</a:t>
            </a:r>
            <a:r>
              <a:rPr kumimoji="0" lang="en-US" altLang="zh-CN" baseline="-25000" dirty="0"/>
              <a:t>5</a:t>
            </a:r>
            <a:r>
              <a:rPr kumimoji="0" lang="zh-CN" altLang="en-US" baseline="-25000" dirty="0"/>
              <a:t>、</a:t>
            </a:r>
            <a:r>
              <a:rPr kumimoji="0" lang="en-US" altLang="zh-CN" dirty="0"/>
              <a:t>[</a:t>
            </a:r>
            <a:r>
              <a:rPr kumimoji="0" lang="en-US" altLang="zh-CN" dirty="0">
                <a:solidFill>
                  <a:srgbClr val="FF3300"/>
                </a:solidFill>
              </a:rPr>
              <a:t>Ag</a:t>
            </a:r>
            <a:r>
              <a:rPr kumimoji="0" lang="en-US" altLang="zh-CN" dirty="0"/>
              <a:t>(NH</a:t>
            </a:r>
            <a:r>
              <a:rPr kumimoji="0" lang="en-US" altLang="zh-CN" baseline="-25000" dirty="0"/>
              <a:t>3</a:t>
            </a:r>
            <a:r>
              <a:rPr kumimoji="0" lang="en-US" altLang="zh-CN" dirty="0"/>
              <a:t>)</a:t>
            </a:r>
            <a:r>
              <a:rPr kumimoji="0" lang="en-US" altLang="zh-CN" baseline="-25000" dirty="0"/>
              <a:t>2</a:t>
            </a:r>
            <a:r>
              <a:rPr kumimoji="0" lang="en-US" altLang="zh-CN" dirty="0"/>
              <a:t>]</a:t>
            </a:r>
            <a:r>
              <a:rPr kumimoji="0" lang="en-US" altLang="zh-CN" baseline="30000" dirty="0"/>
              <a:t>+</a:t>
            </a:r>
            <a:endParaRPr kumimoji="0" lang="en-US" altLang="zh-CN" dirty="0"/>
          </a:p>
        </p:txBody>
      </p:sp>
      <p:sp>
        <p:nvSpPr>
          <p:cNvPr id="13346" name="Text Box 34"/>
          <p:cNvSpPr txBox="1">
            <a:spLocks noChangeArrowheads="1"/>
          </p:cNvSpPr>
          <p:nvPr/>
        </p:nvSpPr>
        <p:spPr bwMode="auto">
          <a:xfrm>
            <a:off x="755576" y="6135687"/>
            <a:ext cx="7163363" cy="461665"/>
          </a:xfrm>
          <a:prstGeom prst="rect">
            <a:avLst/>
          </a:prstGeom>
          <a:noFill/>
          <a:ln>
            <a:noFill/>
          </a:ln>
          <a:effectLst/>
          <a:extLst>
            <a:ext uri="{909E8E84-426E-40DD-AFC4-6F175D3DCCD1}">
              <a14:hiddenFill xmlns:a14="http://schemas.microsoft.com/office/drawing/2010/main">
                <a:gradFill rotWithShape="0">
                  <a:gsLst>
                    <a:gs pos="0">
                      <a:schemeClr val="accent1"/>
                    </a:gs>
                    <a:gs pos="50000">
                      <a:schemeClr val="bg1"/>
                    </a:gs>
                    <a:gs pos="100000">
                      <a:schemeClr val="accent1"/>
                    </a:gs>
                  </a:gsLst>
                  <a:lin ang="54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defRPr/>
            </a:pPr>
            <a:r>
              <a:rPr kumimoji="0" lang="zh-CN" altLang="en-US" dirty="0">
                <a:solidFill>
                  <a:srgbClr val="BF0D2B"/>
                </a:solidFill>
              </a:rPr>
              <a:t>配位键</a:t>
            </a:r>
            <a:r>
              <a:rPr kumimoji="0" lang="zh-CN" altLang="en-US" dirty="0">
                <a:solidFill>
                  <a:srgbClr val="000000"/>
                </a:solidFill>
              </a:rPr>
              <a:t>的存在是配合物与其它物质最本质的区别</a:t>
            </a:r>
          </a:p>
        </p:txBody>
      </p:sp>
      <p:grpSp>
        <p:nvGrpSpPr>
          <p:cNvPr id="11269" name="Group 37"/>
          <p:cNvGrpSpPr>
            <a:grpSpLocks/>
          </p:cNvGrpSpPr>
          <p:nvPr/>
        </p:nvGrpSpPr>
        <p:grpSpPr bwMode="auto">
          <a:xfrm>
            <a:off x="4887911" y="1147936"/>
            <a:ext cx="4148585" cy="3505200"/>
            <a:chOff x="3471" y="391"/>
            <a:chExt cx="2688" cy="2208"/>
          </a:xfrm>
        </p:grpSpPr>
        <p:grpSp>
          <p:nvGrpSpPr>
            <p:cNvPr id="11272" name="Group 22"/>
            <p:cNvGrpSpPr>
              <a:grpSpLocks/>
            </p:cNvGrpSpPr>
            <p:nvPr/>
          </p:nvGrpSpPr>
          <p:grpSpPr bwMode="auto">
            <a:xfrm>
              <a:off x="3471" y="391"/>
              <a:ext cx="2688" cy="2208"/>
              <a:chOff x="3216" y="432"/>
              <a:chExt cx="2688" cy="2208"/>
            </a:xfrm>
          </p:grpSpPr>
          <p:sp>
            <p:nvSpPr>
              <p:cNvPr id="11275" name="Rectangle 20"/>
              <p:cNvSpPr>
                <a:spLocks noChangeArrowheads="1"/>
              </p:cNvSpPr>
              <p:nvPr/>
            </p:nvSpPr>
            <p:spPr bwMode="auto">
              <a:xfrm>
                <a:off x="3216" y="432"/>
                <a:ext cx="2688" cy="220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sp>
            <p:nvSpPr>
              <p:cNvPr id="1897477" name="Text Box 5"/>
              <p:cNvSpPr txBox="1">
                <a:spLocks noChangeArrowheads="1"/>
              </p:cNvSpPr>
              <p:nvPr/>
            </p:nvSpPr>
            <p:spPr bwMode="auto">
              <a:xfrm>
                <a:off x="3360" y="558"/>
                <a:ext cx="2544" cy="115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2000">
                    <a:solidFill>
                      <a:srgbClr val="FF3300"/>
                    </a:solidFill>
                  </a:rPr>
                  <a:t>                    NH</a:t>
                </a:r>
                <a:r>
                  <a:rPr lang="en-US" altLang="zh-CN" sz="2000" baseline="-25000">
                    <a:solidFill>
                      <a:srgbClr val="FF3300"/>
                    </a:solidFill>
                  </a:rPr>
                  <a:t>3                       </a:t>
                </a:r>
                <a:r>
                  <a:rPr lang="en-US" altLang="zh-CN" sz="1600">
                    <a:solidFill>
                      <a:srgbClr val="FF3300"/>
                    </a:solidFill>
                  </a:rPr>
                  <a:t>2+</a:t>
                </a:r>
              </a:p>
              <a:p>
                <a:pPr eaLnBrk="1" hangingPunct="1">
                  <a:defRPr/>
                </a:pPr>
                <a:endParaRPr lang="en-US" altLang="zh-CN" sz="2000">
                  <a:solidFill>
                    <a:srgbClr val="FF3300"/>
                  </a:solidFill>
                </a:endParaRPr>
              </a:p>
              <a:p>
                <a:pPr eaLnBrk="1" hangingPunct="1">
                  <a:defRPr/>
                </a:pPr>
                <a:r>
                  <a:rPr lang="en-US" altLang="zh-CN" sz="2000">
                    <a:solidFill>
                      <a:srgbClr val="FF3300"/>
                    </a:solidFill>
                  </a:rPr>
                  <a:t>       H</a:t>
                </a:r>
                <a:r>
                  <a:rPr lang="en-US" altLang="zh-CN" sz="2000" baseline="-25000">
                    <a:solidFill>
                      <a:srgbClr val="FF3300"/>
                    </a:solidFill>
                  </a:rPr>
                  <a:t>3</a:t>
                </a:r>
                <a:r>
                  <a:rPr lang="en-US" altLang="zh-CN" sz="2000">
                    <a:solidFill>
                      <a:srgbClr val="FF3300"/>
                    </a:solidFill>
                  </a:rPr>
                  <a:t>N      </a:t>
                </a:r>
                <a:r>
                  <a:rPr lang="en-US" altLang="zh-CN" sz="2000">
                    <a:solidFill>
                      <a:srgbClr val="FF00FF"/>
                    </a:solidFill>
                  </a:rPr>
                  <a:t>Cu</a:t>
                </a:r>
                <a:r>
                  <a:rPr lang="en-US" altLang="zh-CN" sz="2000">
                    <a:solidFill>
                      <a:srgbClr val="FF3300"/>
                    </a:solidFill>
                  </a:rPr>
                  <a:t>      NH</a:t>
                </a:r>
                <a:r>
                  <a:rPr lang="en-US" altLang="zh-CN" sz="2000" baseline="-25000">
                    <a:solidFill>
                      <a:srgbClr val="FF3300"/>
                    </a:solidFill>
                  </a:rPr>
                  <a:t>3</a:t>
                </a:r>
                <a:r>
                  <a:rPr lang="en-US" altLang="zh-CN" sz="2000">
                    <a:solidFill>
                      <a:srgbClr val="FF3300"/>
                    </a:solidFill>
                  </a:rPr>
                  <a:t>      </a:t>
                </a:r>
                <a:r>
                  <a:rPr lang="en-US" altLang="zh-CN" sz="2000">
                    <a:solidFill>
                      <a:schemeClr val="bg1"/>
                    </a:solidFill>
                  </a:rPr>
                  <a:t>SO</a:t>
                </a:r>
                <a:r>
                  <a:rPr lang="en-US" altLang="zh-CN" sz="2000" baseline="-25000">
                    <a:solidFill>
                      <a:schemeClr val="bg1"/>
                    </a:solidFill>
                  </a:rPr>
                  <a:t>4</a:t>
                </a:r>
                <a:endParaRPr lang="en-US" altLang="zh-CN" sz="2000">
                  <a:solidFill>
                    <a:schemeClr val="bg1"/>
                  </a:solidFill>
                </a:endParaRPr>
              </a:p>
              <a:p>
                <a:pPr eaLnBrk="1" hangingPunct="1">
                  <a:defRPr/>
                </a:pPr>
                <a:endParaRPr lang="en-US" altLang="zh-CN" sz="2000">
                  <a:solidFill>
                    <a:schemeClr val="bg1"/>
                  </a:solidFill>
                </a:endParaRPr>
              </a:p>
              <a:p>
                <a:pPr eaLnBrk="1" hangingPunct="1">
                  <a:defRPr/>
                </a:pPr>
                <a:r>
                  <a:rPr lang="en-US" altLang="zh-CN" sz="2000">
                    <a:solidFill>
                      <a:srgbClr val="FF3300"/>
                    </a:solidFill>
                  </a:rPr>
                  <a:t>                    NH</a:t>
                </a:r>
                <a:r>
                  <a:rPr lang="en-US" altLang="zh-CN" sz="2000" baseline="-25000">
                    <a:solidFill>
                      <a:srgbClr val="FF3300"/>
                    </a:solidFill>
                  </a:rPr>
                  <a:t>3</a:t>
                </a:r>
                <a:endParaRPr lang="en-US" altLang="zh-CN" sz="2000">
                  <a:solidFill>
                    <a:srgbClr val="FF3300"/>
                  </a:solidFill>
                </a:endParaRPr>
              </a:p>
              <a:p>
                <a:pPr eaLnBrk="1" hangingPunct="1">
                  <a:defRPr/>
                </a:pPr>
                <a:endParaRPr lang="en-US" altLang="zh-CN" sz="2000" baseline="-25000">
                  <a:solidFill>
                    <a:srgbClr val="FF3300"/>
                  </a:solidFill>
                </a:endParaRPr>
              </a:p>
            </p:txBody>
          </p:sp>
          <p:sp>
            <p:nvSpPr>
              <p:cNvPr id="11277" name="Line 6"/>
              <p:cNvSpPr>
                <a:spLocks noChangeShapeType="1"/>
              </p:cNvSpPr>
              <p:nvPr/>
            </p:nvSpPr>
            <p:spPr bwMode="auto">
              <a:xfrm>
                <a:off x="4302" y="786"/>
                <a:ext cx="0" cy="192"/>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78" name="Line 7"/>
              <p:cNvSpPr>
                <a:spLocks noChangeShapeType="1"/>
              </p:cNvSpPr>
              <p:nvPr/>
            </p:nvSpPr>
            <p:spPr bwMode="auto">
              <a:xfrm>
                <a:off x="4302" y="1170"/>
                <a:ext cx="0" cy="192"/>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79" name="Line 8"/>
              <p:cNvSpPr>
                <a:spLocks noChangeShapeType="1"/>
              </p:cNvSpPr>
              <p:nvPr/>
            </p:nvSpPr>
            <p:spPr bwMode="auto">
              <a:xfrm>
                <a:off x="4020" y="1074"/>
                <a:ext cx="192" cy="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80" name="Line 9"/>
              <p:cNvSpPr>
                <a:spLocks noChangeShapeType="1"/>
              </p:cNvSpPr>
              <p:nvPr/>
            </p:nvSpPr>
            <p:spPr bwMode="auto">
              <a:xfrm>
                <a:off x="4464" y="1074"/>
                <a:ext cx="192" cy="0"/>
              </a:xfrm>
              <a:prstGeom prst="line">
                <a:avLst/>
              </a:prstGeom>
              <a:noFill/>
              <a:ln w="31750">
                <a:solidFill>
                  <a:schemeClr val="accent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81" name="AutoShape 10"/>
              <p:cNvSpPr>
                <a:spLocks noChangeArrowheads="1"/>
              </p:cNvSpPr>
              <p:nvPr/>
            </p:nvSpPr>
            <p:spPr bwMode="auto">
              <a:xfrm>
                <a:off x="3600" y="528"/>
                <a:ext cx="1440" cy="1056"/>
              </a:xfrm>
              <a:prstGeom prst="bracketPair">
                <a:avLst>
                  <a:gd name="adj" fmla="val 16667"/>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sp>
            <p:nvSpPr>
              <p:cNvPr id="1897483" name="Text Box 11"/>
              <p:cNvSpPr txBox="1">
                <a:spLocks noChangeArrowheads="1"/>
              </p:cNvSpPr>
              <p:nvPr/>
            </p:nvSpPr>
            <p:spPr bwMode="auto">
              <a:xfrm>
                <a:off x="5429" y="888"/>
                <a:ext cx="288" cy="212"/>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600" dirty="0">
                    <a:solidFill>
                      <a:schemeClr val="bg1"/>
                    </a:solidFill>
                  </a:rPr>
                  <a:t>2</a:t>
                </a:r>
                <a:r>
                  <a:rPr lang="en-US" altLang="zh-CN" sz="1600" dirty="0">
                    <a:solidFill>
                      <a:schemeClr val="bg1"/>
                    </a:solidFill>
                    <a:sym typeface="Symbol" pitchFamily="18" charset="2"/>
                  </a:rPr>
                  <a:t></a:t>
                </a:r>
                <a:endParaRPr lang="en-US" altLang="zh-CN" sz="1600" dirty="0">
                  <a:solidFill>
                    <a:schemeClr val="bg1"/>
                  </a:solidFill>
                </a:endParaRPr>
              </a:p>
            </p:txBody>
          </p:sp>
          <p:sp>
            <p:nvSpPr>
              <p:cNvPr id="11283" name="Line 12"/>
              <p:cNvSpPr>
                <a:spLocks noChangeShapeType="1"/>
              </p:cNvSpPr>
              <p:nvPr/>
            </p:nvSpPr>
            <p:spPr bwMode="auto">
              <a:xfrm flipV="1">
                <a:off x="3696" y="1182"/>
                <a:ext cx="528" cy="816"/>
              </a:xfrm>
              <a:prstGeom prst="line">
                <a:avLst/>
              </a:prstGeom>
              <a:noFill/>
              <a:ln w="28575">
                <a:solidFill>
                  <a:schemeClr val="tx2"/>
                </a:solidFill>
                <a:prstDash val="dash"/>
                <a:round/>
                <a:headEnd/>
                <a:tailEnd type="triangle" w="sm"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84" name="Line 13"/>
              <p:cNvSpPr>
                <a:spLocks noChangeShapeType="1"/>
              </p:cNvSpPr>
              <p:nvPr/>
            </p:nvSpPr>
            <p:spPr bwMode="auto">
              <a:xfrm flipV="1">
                <a:off x="4320" y="1566"/>
                <a:ext cx="0" cy="384"/>
              </a:xfrm>
              <a:prstGeom prst="line">
                <a:avLst/>
              </a:prstGeom>
              <a:noFill/>
              <a:ln w="28575">
                <a:solidFill>
                  <a:schemeClr val="tx2"/>
                </a:solidFill>
                <a:prstDash val="dash"/>
                <a:round/>
                <a:headEnd/>
                <a:tailEnd type="triangle" w="sm"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897486" name="Text Box 14"/>
              <p:cNvSpPr txBox="1">
                <a:spLocks noChangeArrowheads="1"/>
              </p:cNvSpPr>
              <p:nvPr/>
            </p:nvSpPr>
            <p:spPr bwMode="auto">
              <a:xfrm>
                <a:off x="3312" y="1998"/>
                <a:ext cx="2496" cy="640"/>
              </a:xfrm>
              <a:prstGeom prst="rect">
                <a:avLst/>
              </a:prstGeom>
              <a:noFill/>
              <a:ln w="9525">
                <a:noFill/>
                <a:miter lim="800000"/>
                <a:headEnd/>
                <a:tailEnd/>
              </a:ln>
              <a:effectLst/>
            </p:spPr>
            <p:txBody>
              <a:bodyPr lIns="91425" tIns="45712" rIns="91425" bIns="45712">
                <a:spAutoFit/>
              </a:bodyPr>
              <a:lstStyle/>
              <a:p>
                <a:pPr>
                  <a:defRPr/>
                </a:pPr>
                <a:r>
                  <a:rPr lang="zh-CN" altLang="en-US" sz="2000" dirty="0">
                    <a:solidFill>
                      <a:schemeClr val="tx2"/>
                    </a:solidFill>
                  </a:rPr>
                  <a:t>中心离子     配位体</a:t>
                </a:r>
                <a:r>
                  <a:rPr lang="en-US" altLang="zh-CN" sz="2000" dirty="0">
                    <a:solidFill>
                      <a:schemeClr val="tx2"/>
                    </a:solidFill>
                  </a:rPr>
                  <a:t>(N</a:t>
                </a:r>
                <a:r>
                  <a:rPr lang="zh-CN" altLang="en-US" sz="2000" dirty="0">
                    <a:solidFill>
                      <a:schemeClr val="tx2"/>
                    </a:solidFill>
                  </a:rPr>
                  <a:t>是配位原子</a:t>
                </a:r>
                <a:r>
                  <a:rPr lang="en-US" altLang="zh-CN" sz="2000" dirty="0">
                    <a:solidFill>
                      <a:schemeClr val="tx2"/>
                    </a:solidFill>
                  </a:rPr>
                  <a:t>)</a:t>
                </a:r>
              </a:p>
              <a:p>
                <a:pPr>
                  <a:defRPr/>
                </a:pPr>
                <a:endParaRPr lang="en-US" altLang="zh-CN" sz="2000" dirty="0"/>
              </a:p>
              <a:p>
                <a:pPr>
                  <a:defRPr/>
                </a:pPr>
                <a:r>
                  <a:rPr lang="en-US" altLang="zh-CN" sz="2000" dirty="0"/>
                  <a:t>                   </a:t>
                </a:r>
                <a:r>
                  <a:rPr lang="zh-CN" altLang="en-US" sz="2000" dirty="0">
                    <a:solidFill>
                      <a:srgbClr val="FFFF00"/>
                    </a:solidFill>
                  </a:rPr>
                  <a:t>内界                   外界</a:t>
                </a:r>
              </a:p>
            </p:txBody>
          </p:sp>
          <p:sp>
            <p:nvSpPr>
              <p:cNvPr id="11286" name="AutoShape 17"/>
              <p:cNvSpPr>
                <a:spLocks/>
              </p:cNvSpPr>
              <p:nvPr/>
            </p:nvSpPr>
            <p:spPr bwMode="auto">
              <a:xfrm rot="-5400000">
                <a:off x="4257" y="1581"/>
                <a:ext cx="144" cy="1458"/>
              </a:xfrm>
              <a:prstGeom prst="leftBrace">
                <a:avLst>
                  <a:gd name="adj1" fmla="val 84375"/>
                  <a:gd name="adj2" fmla="val 48278"/>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eaVert"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sp>
            <p:nvSpPr>
              <p:cNvPr id="11287" name="AutoShape 18"/>
              <p:cNvSpPr>
                <a:spLocks/>
              </p:cNvSpPr>
              <p:nvPr/>
            </p:nvSpPr>
            <p:spPr bwMode="auto">
              <a:xfrm rot="-5400000">
                <a:off x="5304" y="2070"/>
                <a:ext cx="144" cy="480"/>
              </a:xfrm>
              <a:prstGeom prst="leftBrace">
                <a:avLst>
                  <a:gd name="adj1" fmla="val 27778"/>
                  <a:gd name="adj2" fmla="val 48278"/>
                </a:avLst>
              </a:prstGeom>
              <a:noFill/>
              <a:ln w="28575">
                <a:solidFill>
                  <a:srgbClr val="FFFF00"/>
                </a:solidFill>
                <a:round/>
                <a:headEnd/>
                <a:tailEnd/>
              </a:ln>
              <a:extLst>
                <a:ext uri="{909E8E84-426E-40DD-AFC4-6F175D3DCCD1}">
                  <a14:hiddenFill xmlns:a14="http://schemas.microsoft.com/office/drawing/2010/main">
                    <a:solidFill>
                      <a:srgbClr val="FFFFFF"/>
                    </a:solidFill>
                  </a14:hiddenFill>
                </a:ext>
              </a:extLst>
            </p:spPr>
            <p:txBody>
              <a:bodyPr vert="eaVert"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grpSp>
        <p:sp>
          <p:nvSpPr>
            <p:cNvPr id="11273" name="Line 35"/>
            <p:cNvSpPr>
              <a:spLocks noChangeShapeType="1"/>
            </p:cNvSpPr>
            <p:nvPr/>
          </p:nvSpPr>
          <p:spPr bwMode="auto">
            <a:xfrm flipH="1" flipV="1">
              <a:off x="4753" y="1026"/>
              <a:ext cx="272" cy="590"/>
            </a:xfrm>
            <a:prstGeom prst="line">
              <a:avLst/>
            </a:prstGeom>
            <a:noFill/>
            <a:ln w="317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lstStyle/>
            <a:p>
              <a:endParaRPr lang="zh-CN" altLang="en-US"/>
            </a:p>
          </p:txBody>
        </p:sp>
        <p:sp>
          <p:nvSpPr>
            <p:cNvPr id="13348" name="Rectangle 36"/>
            <p:cNvSpPr>
              <a:spLocks noChangeArrowheads="1"/>
            </p:cNvSpPr>
            <p:nvPr/>
          </p:nvSpPr>
          <p:spPr bwMode="auto">
            <a:xfrm>
              <a:off x="4934" y="1570"/>
              <a:ext cx="6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pPr>
                <a:defRPr/>
              </a:pPr>
              <a:r>
                <a:rPr lang="zh-CN" altLang="en-US" sz="2000">
                  <a:solidFill>
                    <a:schemeClr val="tx2"/>
                  </a:solidFill>
                </a:rPr>
                <a:t>配位键</a:t>
              </a:r>
            </a:p>
          </p:txBody>
        </p:sp>
      </p:grpSp>
      <p:sp>
        <p:nvSpPr>
          <p:cNvPr id="11270" name="Rectangle 38"/>
          <p:cNvSpPr>
            <a:spLocks noChangeArrowheads="1"/>
          </p:cNvSpPr>
          <p:nvPr/>
        </p:nvSpPr>
        <p:spPr bwMode="auto">
          <a:xfrm>
            <a:off x="107504" y="4908551"/>
            <a:ext cx="8663354" cy="97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Clr>
                <a:srgbClr val="FF0000"/>
              </a:buClr>
              <a:buFont typeface="Wingdings" pitchFamily="2" charset="2"/>
              <a:buNone/>
            </a:pPr>
            <a:r>
              <a:rPr lang="zh-CN" altLang="en-US" sz="2400" dirty="0">
                <a:solidFill>
                  <a:schemeClr val="accent2"/>
                </a:solidFill>
                <a:ea typeface="黑体" pitchFamily="2" charset="-122"/>
              </a:rPr>
              <a:t>配位体</a:t>
            </a:r>
            <a:r>
              <a:rPr lang="zh-CN" altLang="en-US" sz="2400" dirty="0">
                <a:solidFill>
                  <a:schemeClr val="tx1"/>
                </a:solidFill>
                <a:ea typeface="黑体" pitchFamily="2" charset="-122"/>
              </a:rPr>
              <a:t>(亦称配体)：在配合物中提供孤对电子或不定域电子的分子或离子，</a:t>
            </a:r>
            <a:r>
              <a:rPr kumimoji="0" lang="zh-CN" altLang="en-US" sz="2400" dirty="0">
                <a:solidFill>
                  <a:srgbClr val="0101FF"/>
                </a:solidFill>
                <a:ea typeface="黑体" pitchFamily="2" charset="-122"/>
              </a:rPr>
              <a:t>例：</a:t>
            </a:r>
            <a:r>
              <a:rPr kumimoji="0" lang="zh-CN" altLang="en-US" sz="2400" b="0" dirty="0">
                <a:solidFill>
                  <a:schemeClr val="tx1"/>
                </a:solidFill>
                <a:ea typeface="黑体" pitchFamily="2" charset="-122"/>
              </a:rPr>
              <a:t> </a:t>
            </a:r>
            <a:r>
              <a:rPr kumimoji="0" lang="en-US" altLang="zh-CN" sz="2400" dirty="0">
                <a:solidFill>
                  <a:schemeClr val="tx1"/>
                </a:solidFill>
                <a:ea typeface="黑体" pitchFamily="2" charset="-122"/>
              </a:rPr>
              <a:t>H</a:t>
            </a:r>
            <a:r>
              <a:rPr kumimoji="0" lang="en-US" altLang="zh-CN" sz="2400" baseline="-25000" dirty="0">
                <a:solidFill>
                  <a:schemeClr val="tx1"/>
                </a:solidFill>
                <a:ea typeface="黑体" pitchFamily="2" charset="-122"/>
              </a:rPr>
              <a:t>2</a:t>
            </a:r>
            <a:r>
              <a:rPr kumimoji="0" lang="en-US" altLang="zh-CN" sz="2400" dirty="0">
                <a:solidFill>
                  <a:srgbClr val="FF0000"/>
                </a:solidFill>
                <a:ea typeface="黑体" pitchFamily="2" charset="-122"/>
              </a:rPr>
              <a:t>O</a:t>
            </a:r>
            <a:r>
              <a:rPr kumimoji="0" lang="zh-CN" altLang="en-US" sz="2400" dirty="0">
                <a:solidFill>
                  <a:srgbClr val="FF0000"/>
                </a:solidFill>
                <a:ea typeface="黑体" pitchFamily="2" charset="-122"/>
              </a:rPr>
              <a:t>、</a:t>
            </a:r>
            <a:r>
              <a:rPr kumimoji="0" lang="en-US" altLang="zh-CN" sz="2400" dirty="0">
                <a:solidFill>
                  <a:srgbClr val="FF0000"/>
                </a:solidFill>
                <a:ea typeface="黑体" pitchFamily="2" charset="-122"/>
              </a:rPr>
              <a:t>N</a:t>
            </a:r>
            <a:r>
              <a:rPr kumimoji="0" lang="en-US" altLang="zh-CN" sz="2400" dirty="0">
                <a:solidFill>
                  <a:schemeClr val="tx1"/>
                </a:solidFill>
                <a:ea typeface="黑体" pitchFamily="2" charset="-122"/>
              </a:rPr>
              <a:t>H</a:t>
            </a:r>
            <a:r>
              <a:rPr kumimoji="0" lang="en-US" altLang="zh-CN" sz="2400" baseline="-25000" dirty="0">
                <a:solidFill>
                  <a:schemeClr val="tx1"/>
                </a:solidFill>
                <a:ea typeface="黑体" pitchFamily="2" charset="-122"/>
              </a:rPr>
              <a:t>3</a:t>
            </a:r>
            <a:r>
              <a:rPr kumimoji="0" lang="zh-CN" altLang="en-US" sz="2400" dirty="0">
                <a:solidFill>
                  <a:schemeClr val="tx1"/>
                </a:solidFill>
                <a:ea typeface="黑体" pitchFamily="2" charset="-122"/>
              </a:rPr>
              <a:t>、 </a:t>
            </a:r>
            <a:r>
              <a:rPr kumimoji="0" lang="en-US" altLang="zh-CN" sz="2400" dirty="0">
                <a:solidFill>
                  <a:srgbClr val="FF0000"/>
                </a:solidFill>
                <a:ea typeface="黑体" pitchFamily="2" charset="-122"/>
              </a:rPr>
              <a:t>C</a:t>
            </a:r>
            <a:r>
              <a:rPr kumimoji="0" lang="en-US" altLang="zh-CN" sz="2400" dirty="0">
                <a:solidFill>
                  <a:schemeClr val="tx1"/>
                </a:solidFill>
                <a:ea typeface="黑体" pitchFamily="2" charset="-122"/>
              </a:rPr>
              <a:t>O</a:t>
            </a:r>
            <a:r>
              <a:rPr kumimoji="0" lang="zh-CN" altLang="en-US" sz="2400" dirty="0">
                <a:solidFill>
                  <a:schemeClr val="tx1"/>
                </a:solidFill>
                <a:ea typeface="黑体" pitchFamily="2" charset="-122"/>
              </a:rPr>
              <a:t>、 </a:t>
            </a:r>
            <a:r>
              <a:rPr kumimoji="0" lang="en-US" altLang="zh-CN" sz="2400" dirty="0">
                <a:solidFill>
                  <a:srgbClr val="FF0000"/>
                </a:solidFill>
                <a:ea typeface="黑体" pitchFamily="2" charset="-122"/>
              </a:rPr>
              <a:t>C</a:t>
            </a:r>
            <a:r>
              <a:rPr kumimoji="0" lang="en-US" altLang="zh-CN" sz="2400" dirty="0">
                <a:solidFill>
                  <a:schemeClr val="tx1"/>
                </a:solidFill>
                <a:ea typeface="黑体" pitchFamily="2" charset="-122"/>
              </a:rPr>
              <a:t>N</a:t>
            </a:r>
            <a:r>
              <a:rPr kumimoji="0" lang="en-US" altLang="zh-CN" sz="2400" baseline="30000" dirty="0">
                <a:solidFill>
                  <a:schemeClr val="tx1"/>
                </a:solidFill>
                <a:ea typeface="黑体" pitchFamily="2" charset="-122"/>
              </a:rPr>
              <a:t>-</a:t>
            </a:r>
            <a:r>
              <a:rPr kumimoji="0" lang="zh-CN" altLang="en-US" sz="2400" dirty="0">
                <a:solidFill>
                  <a:schemeClr val="tx1"/>
                </a:solidFill>
                <a:ea typeface="黑体" pitchFamily="2" charset="-122"/>
              </a:rPr>
              <a:t>、</a:t>
            </a:r>
            <a:r>
              <a:rPr kumimoji="0" lang="en-US" altLang="zh-CN" sz="2400" dirty="0">
                <a:solidFill>
                  <a:srgbClr val="FF0000"/>
                </a:solidFill>
                <a:ea typeface="黑体" pitchFamily="2" charset="-122"/>
              </a:rPr>
              <a:t>F</a:t>
            </a:r>
            <a:r>
              <a:rPr kumimoji="0" lang="en-US" altLang="zh-CN" sz="2400" baseline="30000" dirty="0">
                <a:solidFill>
                  <a:schemeClr val="tx1"/>
                </a:solidFill>
                <a:ea typeface="黑体" pitchFamily="2" charset="-122"/>
              </a:rPr>
              <a:t>-</a:t>
            </a:r>
            <a:endParaRPr kumimoji="0" lang="zh-CN" altLang="en-US" sz="2400" dirty="0">
              <a:solidFill>
                <a:schemeClr val="tx1"/>
              </a:solidFill>
              <a:ea typeface="黑体" pitchFamily="2" charset="-122"/>
            </a:endParaRPr>
          </a:p>
        </p:txBody>
      </p:sp>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6" name="矩形 25"/>
          <p:cNvSpPr/>
          <p:nvPr/>
        </p:nvSpPr>
        <p:spPr>
          <a:xfrm>
            <a:off x="2915816" y="188640"/>
            <a:ext cx="3480440" cy="584775"/>
          </a:xfrm>
          <a:prstGeom prst="rect">
            <a:avLst/>
          </a:prstGeom>
        </p:spPr>
        <p:txBody>
          <a:bodyPr wrap="none">
            <a:spAutoFit/>
          </a:bodyPr>
          <a:lstStyle/>
          <a:p>
            <a:r>
              <a:rPr kumimoji="0" lang="zh-CN" altLang="en-US" sz="3200" dirty="0">
                <a:solidFill>
                  <a:srgbClr val="C00000"/>
                </a:solidFill>
                <a:latin typeface="Arial" charset="0"/>
              </a:rPr>
              <a:t>配位化合物的组成</a:t>
            </a:r>
            <a:endParaRPr lang="zh-CN" altLang="en-US" sz="3200" dirty="0">
              <a:solidFill>
                <a:srgbClr val="C00000"/>
              </a:solidFill>
            </a:endParaRPr>
          </a:p>
        </p:txBody>
      </p:sp>
    </p:spTree>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32762</TotalTime>
  <Words>5149</Words>
  <Application>Microsoft Macintosh PowerPoint</Application>
  <PresentationFormat>全屏显示(4:3)</PresentationFormat>
  <Paragraphs>559</Paragraphs>
  <Slides>57</Slides>
  <Notes>3</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57</vt:i4>
      </vt:variant>
    </vt:vector>
  </HeadingPairs>
  <TitlesOfParts>
    <vt:vector size="67" baseType="lpstr">
      <vt:lpstr>黑体</vt:lpstr>
      <vt:lpstr>宋体</vt:lpstr>
      <vt:lpstr>微软雅黑</vt:lpstr>
      <vt:lpstr>Arial</vt:lpstr>
      <vt:lpstr>Arial Black</vt:lpstr>
      <vt:lpstr>Times New Roman</vt:lpstr>
      <vt:lpstr>Wingdings</vt:lpstr>
      <vt:lpstr>出站报告</vt:lpstr>
      <vt:lpstr>BMP 图象</vt:lpstr>
      <vt:lpstr>ChemWindow.Document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VSEPR的要点</vt:lpstr>
      <vt:lpstr>确定分子几何构型的方法</vt:lpstr>
      <vt:lpstr>PowerPoint 演示文稿</vt:lpstr>
      <vt:lpstr>PowerPoint 演示文稿</vt:lpstr>
      <vt:lpstr>PowerPoint 演示文稿</vt:lpstr>
      <vt:lpstr>PowerPoint 演示文稿</vt:lpstr>
      <vt:lpstr>配位数为 6 的配合物</vt:lpstr>
      <vt:lpstr>2.  磁矩</vt:lpstr>
      <vt:lpstr>PowerPoint 演示文稿</vt:lpstr>
      <vt:lpstr>PowerPoint 演示文稿</vt:lpstr>
      <vt:lpstr>PowerPoint 演示文稿</vt:lpstr>
      <vt:lpstr>配合物的颜色</vt:lpstr>
      <vt:lpstr>PowerPoint 演示文稿</vt:lpstr>
      <vt:lpstr>10.3 晶体场理论</vt:lpstr>
      <vt:lpstr>PowerPoint 演示文稿</vt:lpstr>
      <vt:lpstr>过渡金属离子在八面体场下的情况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自旋交叉现象  Spin Crossover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PKU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subject/>
  <dc:creator>wangbw</dc:creator>
  <cp:keywords/>
  <dc:description/>
  <cp:lastModifiedBy>wangbw@pku.edu.cn</cp:lastModifiedBy>
  <cp:revision>2209</cp:revision>
  <dcterms:created xsi:type="dcterms:W3CDTF">2000-12-03T06:39:03Z</dcterms:created>
  <dcterms:modified xsi:type="dcterms:W3CDTF">2022-11-24T06:44:46Z</dcterms:modified>
  <cp:category/>
</cp:coreProperties>
</file>